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32" r:id="rId2"/>
    <p:sldId id="614" r:id="rId3"/>
    <p:sldId id="598" r:id="rId4"/>
    <p:sldId id="631" r:id="rId5"/>
    <p:sldId id="615" r:id="rId6"/>
    <p:sldId id="619" r:id="rId7"/>
    <p:sldId id="626" r:id="rId8"/>
    <p:sldId id="621" r:id="rId9"/>
    <p:sldId id="627" r:id="rId10"/>
    <p:sldId id="639" r:id="rId11"/>
    <p:sldId id="640" r:id="rId12"/>
    <p:sldId id="641" r:id="rId13"/>
    <p:sldId id="625" r:id="rId14"/>
    <p:sldId id="622" r:id="rId15"/>
    <p:sldId id="634" r:id="rId16"/>
    <p:sldId id="635" r:id="rId17"/>
    <p:sldId id="636" r:id="rId18"/>
    <p:sldId id="637" r:id="rId19"/>
    <p:sldId id="638" r:id="rId20"/>
    <p:sldId id="438" r:id="rId21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E"/>
    <a:srgbClr val="1D4F79"/>
    <a:srgbClr val="E6E6E6"/>
    <a:srgbClr val="DEEFFE"/>
    <a:srgbClr val="AD2217"/>
    <a:srgbClr val="246498"/>
    <a:srgbClr val="0099CC"/>
    <a:srgbClr val="FC9884"/>
    <a:srgbClr val="F6800A"/>
    <a:srgbClr val="E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89" autoAdjust="0"/>
    <p:restoredTop sz="96261" autoAdjust="0"/>
  </p:normalViewPr>
  <p:slideViewPr>
    <p:cSldViewPr snapToGrid="0">
      <p:cViewPr varScale="1">
        <p:scale>
          <a:sx n="35" d="100"/>
          <a:sy n="35" d="100"/>
        </p:scale>
        <p:origin x="22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prstGeom prst="rect">
            <a:avLst/>
          </a:prstGeom>
        </p:spPr>
        <p:txBody>
          <a:bodyPr lIns="91442" tIns="45721" rIns="91442" bIns="45721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10"/>
            <a:ext cx="4984962" cy="4467701"/>
          </a:xfrm>
          <a:prstGeom prst="rect">
            <a:avLst/>
          </a:prstGeom>
        </p:spPr>
        <p:txBody>
          <a:bodyPr lIns="91442" tIns="45721" rIns="91442" bIns="4572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5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10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153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99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444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311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046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222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448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26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08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682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70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60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44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263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32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7" cy="200025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7" cy="15894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5" y="13001625"/>
            <a:ext cx="494511" cy="5111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0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8904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40" cy="115728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40" cy="576858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40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5"/>
            <a:ext cx="15609094" cy="1014412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4"/>
            <a:ext cx="7500940" cy="5304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4"/>
            <a:ext cx="7500940" cy="112156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60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"/>
              </a:defRPr>
            </a:lvl1pPr>
            <a:lvl2pPr marL="839609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2pPr>
            <a:lvl3pPr marL="1284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3pPr>
            <a:lvl4pPr marL="17286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4pPr>
            <a:lvl5pPr marL="2173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3937" y="6000353"/>
            <a:ext cx="14716129" cy="9652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5" y="13010554"/>
            <a:ext cx="494511" cy="511173"/>
          </a:xfrm>
          <a:prstGeom prst="rect">
            <a:avLst/>
          </a:prstGeom>
          <a:ln w="12700">
            <a:miter lim="400000"/>
          </a:ln>
        </p:spPr>
        <p:txBody>
          <a:bodyPr wrap="none" lIns="71435" tIns="71435" rIns="71435" bIns="71435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ransition spd="med"/>
  <p:hf sldNum="0" hdr="0" ftr="0" dt="0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59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nostroy.ru/" TargetMode="External"/><Relationship Id="rId5" Type="http://schemas.openxmlformats.org/officeDocument/2006/relationships/hyperlink" Target="mailto:info@nostroy.ru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0507511" y="11676998"/>
            <a:ext cx="3704842" cy="675715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sz="3200" dirty="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</a:rPr>
              <a:t>25 августа 2020 г.</a:t>
            </a:r>
            <a:endParaRPr sz="3200" dirty="0">
              <a:solidFill>
                <a:srgbClr val="FFFFFF"/>
              </a:solidFill>
              <a:latin typeface="Gotham Pro Light Regular"/>
              <a:ea typeface="Gotham Pro Light Regular"/>
              <a:cs typeface="Gotham Pro Light Regular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9763012" y="10463116"/>
            <a:ext cx="5111971" cy="112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3200" dirty="0"/>
              <a:t>Национальное</a:t>
            </a:r>
            <a:br>
              <a:rPr sz="3200" dirty="0"/>
            </a:br>
            <a:r>
              <a:rPr sz="3200" dirty="0"/>
              <a:t>объединение строителей </a:t>
            </a:r>
          </a:p>
        </p:txBody>
      </p:sp>
      <p:pic>
        <p:nvPicPr>
          <p:cNvPr id="123" name="imag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578" y="1967158"/>
            <a:ext cx="3704842" cy="264428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22"/>
          <p:cNvSpPr/>
          <p:nvPr/>
        </p:nvSpPr>
        <p:spPr>
          <a:xfrm>
            <a:off x="3724157" y="6163791"/>
            <a:ext cx="16935721" cy="2175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6600" dirty="0" smtClean="0"/>
              <a:t>Актуальные изменения законодательства </a:t>
            </a:r>
            <a:br>
              <a:rPr lang="ru-RU" sz="6600" dirty="0" smtClean="0"/>
            </a:br>
            <a:r>
              <a:rPr lang="ru-RU" sz="6600" dirty="0" smtClean="0"/>
              <a:t>в области строительства</a:t>
            </a:r>
            <a:endParaRPr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4044420" y="3934821"/>
            <a:ext cx="2836804" cy="759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86070" y="3041782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80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1999" y="3967949"/>
            <a:ext cx="23198666" cy="4753510"/>
          </a:xfrm>
        </p:spPr>
        <p:txBody>
          <a:bodyPr>
            <a:normAutofit/>
          </a:bodyPr>
          <a:lstStyle/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2800" dirty="0"/>
              <a:t>Устанавливает требования по расчету с учетом сейсмических нагрузок к конструктивным и объемно-планировочным решениям зданий и сооружений, обеспечивающие их сейсмостойкость при новом строительстве и реконструкции.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2800" dirty="0"/>
              <a:t>Распространяется на проектирование зданий и сооружений на площадках с расчетной сейсмичностью 7, 8 и 9 баллов по шкале MSK-64 для районов с нормативной сейсмичностью 6, 7, 8, 9 и более баллов.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2800" dirty="0"/>
              <a:t>На площадках, сейсмичность которых превышает 9 баллов, проектирование и строительство зданий и сооружений осуществляются в порядке, установленном уполномоченным федеральным органом исполнительной власти.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2800" dirty="0"/>
              <a:t>Не распространяется на проектирование и строительство объектов атомной энергетики первой и второй категорий сейсмостойкости.</a:t>
            </a:r>
          </a:p>
          <a:p>
            <a:endParaRPr lang="ru-RU" sz="3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92665" y="8485715"/>
            <a:ext cx="23198666" cy="4753510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62001" y="8134877"/>
            <a:ext cx="23198666" cy="4753510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/>
              <a:t>Новизна изменений:</a:t>
            </a:r>
          </a:p>
          <a:p>
            <a:pPr marL="685800" indent="-685800" algn="just">
              <a:buAutoNum type="arabicPeriod"/>
            </a:pPr>
            <a:r>
              <a:rPr lang="ru-RU" sz="2800" dirty="0"/>
              <a:t>Проведена корректировка показателей степени сейсмической опасности в ряде регионов в сторону снижения, в ряде регионов – в сторону увеличения </a:t>
            </a:r>
            <a:r>
              <a:rPr lang="ru-RU" sz="2800" dirty="0" err="1"/>
              <a:t>балльности</a:t>
            </a:r>
            <a:r>
              <a:rPr lang="ru-RU" sz="2800" dirty="0"/>
              <a:t>.</a:t>
            </a:r>
          </a:p>
          <a:p>
            <a:pPr marL="685800" indent="-685800" algn="just">
              <a:buAutoNum type="arabicPeriod"/>
            </a:pPr>
            <a:r>
              <a:rPr lang="ru-RU" sz="2800" dirty="0"/>
              <a:t>Общее число населенных пунктов, для которых даны оценки </a:t>
            </a:r>
            <a:r>
              <a:rPr lang="ru-RU" sz="2800" dirty="0" err="1"/>
              <a:t>балльности</a:t>
            </a:r>
            <a:r>
              <a:rPr lang="ru-RU" sz="2800" dirty="0"/>
              <a:t> для комплекта карт ОСР-2016 на 15 % меньше, чем в картах ОСР-2015.</a:t>
            </a:r>
          </a:p>
          <a:p>
            <a:pPr marL="685800" indent="-685800" algn="just">
              <a:buAutoNum type="arabicPeriod"/>
            </a:pPr>
            <a:r>
              <a:rPr lang="ru-RU" sz="2800" dirty="0"/>
              <a:t>Введено понятие «уровень сейсмического воздействия».</a:t>
            </a:r>
          </a:p>
          <a:p>
            <a:pPr marL="685800" indent="-685800" algn="just">
              <a:buAutoNum type="arabicPeriod"/>
            </a:pPr>
            <a:r>
              <a:rPr lang="ru-RU" sz="2800" dirty="0"/>
              <a:t>Переход от консольной расчетной динамической модели (РДМ) к пространственной.</a:t>
            </a:r>
          </a:p>
          <a:p>
            <a:pPr marL="685800" indent="-685800" algn="just">
              <a:buAutoNum type="arabicPeriod"/>
            </a:pPr>
            <a:r>
              <a:rPr lang="ru-RU" sz="2800" dirty="0"/>
              <a:t>Введена процедура сейсмического анализа, включающего 3 вида расчетов.</a:t>
            </a:r>
          </a:p>
          <a:p>
            <a:pPr algn="just"/>
            <a:endParaRPr lang="ru-RU" sz="3200" dirty="0"/>
          </a:p>
        </p:txBody>
      </p:sp>
      <p:pic>
        <p:nvPicPr>
          <p:cNvPr id="9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1" name="Shape 183"/>
          <p:cNvSpPr/>
          <p:nvPr/>
        </p:nvSpPr>
        <p:spPr>
          <a:xfrm>
            <a:off x="3183673" y="726890"/>
            <a:ext cx="18151479" cy="2138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</a:rPr>
              <a:t>СП 14.13330.2018. Свод правил. Строительство в сейсмических районах. Актуализированная редакция СНиП II-7-81* (в ред. Изменения № 1, 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утв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b="1" dirty="0" smtClean="0">
                <a:solidFill>
                  <a:schemeClr val="bg1"/>
                </a:solidFill>
              </a:rPr>
              <a:t>приказом Минстроя </a:t>
            </a:r>
            <a:r>
              <a:rPr lang="ru-RU" sz="3600" b="1" dirty="0">
                <a:solidFill>
                  <a:schemeClr val="bg1"/>
                </a:solidFill>
              </a:rPr>
              <a:t>России от 26.12.2019 </a:t>
            </a:r>
            <a:r>
              <a:rPr lang="ru-RU" sz="3600" b="1" dirty="0" smtClean="0">
                <a:solidFill>
                  <a:schemeClr val="bg1"/>
                </a:solidFill>
              </a:rPr>
              <a:t>№ </a:t>
            </a:r>
            <a:r>
              <a:rPr lang="ru-RU" sz="3600" b="1" dirty="0">
                <a:solidFill>
                  <a:schemeClr val="bg1"/>
                </a:solidFill>
              </a:rPr>
              <a:t>886/</a:t>
            </a:r>
            <a:r>
              <a:rPr lang="ru-RU" sz="3600" b="1" dirty="0" err="1">
                <a:solidFill>
                  <a:schemeClr val="bg1"/>
                </a:solidFill>
              </a:rPr>
              <a:t>пр</a:t>
            </a:r>
            <a:r>
              <a:rPr lang="ru-RU" sz="3600" b="1" dirty="0" smtClean="0">
                <a:solidFill>
                  <a:schemeClr val="bg1"/>
                </a:solidFill>
              </a:rPr>
              <a:t>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Shape 139"/>
          <p:cNvSpPr/>
          <p:nvPr/>
        </p:nvSpPr>
        <p:spPr>
          <a:xfrm>
            <a:off x="23633971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10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04228" y="1223810"/>
            <a:ext cx="1219200" cy="1158979"/>
          </a:xfrm>
          <a:prstGeom prst="ellipse">
            <a:avLst/>
          </a:prstGeom>
          <a:noFill/>
          <a:ln w="635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40826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92665" y="7704665"/>
            <a:ext cx="23198666" cy="4753510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/>
          </a:p>
        </p:txBody>
      </p:sp>
      <p:sp>
        <p:nvSpPr>
          <p:cNvPr id="8" name="Shape 162"/>
          <p:cNvSpPr/>
          <p:nvPr/>
        </p:nvSpPr>
        <p:spPr>
          <a:xfrm>
            <a:off x="21445758" y="2591509"/>
            <a:ext cx="828750" cy="142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6400" dirty="0">
                <a:solidFill>
                  <a:srgbClr val="7EBA56"/>
                </a:solidFill>
              </a:rPr>
              <a:t>5</a:t>
            </a:r>
            <a:r>
              <a:rPr lang="ru-RU" sz="6400" dirty="0">
                <a:solidFill>
                  <a:schemeClr val="tx1"/>
                </a:solidFill>
              </a:rPr>
              <a:t> </a:t>
            </a:r>
            <a:endParaRPr sz="6400" dirty="0">
              <a:solidFill>
                <a:schemeClr val="tx1"/>
              </a:solidFill>
            </a:endParaRPr>
          </a:p>
        </p:txBody>
      </p:sp>
      <p:sp>
        <p:nvSpPr>
          <p:cNvPr id="10" name="Shape 162"/>
          <p:cNvSpPr/>
          <p:nvPr/>
        </p:nvSpPr>
        <p:spPr>
          <a:xfrm>
            <a:off x="21399767" y="8048410"/>
            <a:ext cx="1141335" cy="154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12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hape 162"/>
          <p:cNvSpPr/>
          <p:nvPr/>
        </p:nvSpPr>
        <p:spPr>
          <a:xfrm>
            <a:off x="8051350" y="2750483"/>
            <a:ext cx="12989130" cy="126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l"/>
            <a:r>
              <a:rPr lang="ru-RU" sz="3600" dirty="0">
                <a:solidFill>
                  <a:schemeClr val="tx1"/>
                </a:solidFill>
              </a:rPr>
              <a:t>Балл уменьшен в большинстве населенных пунктов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(Республика Бурятия, Республика Дагестан, Республика Ингушетия, Приморский край, Кировская область)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2" name="Shape 162"/>
          <p:cNvSpPr/>
          <p:nvPr/>
        </p:nvSpPr>
        <p:spPr>
          <a:xfrm>
            <a:off x="8081662" y="3806675"/>
            <a:ext cx="13442780" cy="406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l"/>
            <a:r>
              <a:rPr lang="ru-RU" sz="3600" dirty="0">
                <a:solidFill>
                  <a:schemeClr val="tx1"/>
                </a:solidFill>
              </a:rPr>
              <a:t>Балл уменьшен в целом по региону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(Республика Кабардино-Балкария, Карачаево-Черкесская Республика, Республика Коми, Республика Крым,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г. Севастополь, Республика Марий Эл, Республика Саха, Республика Северная Осетия (Алания),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Республика Татарстан, Республика Тыва, Чеченская республика, Чувашская республика, Камчатский край,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Амурская область, Архангельская область, Брянская область, Владимирская область, Волгоградская область,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Вологодская область, Иркутская область, Костромская область, Магаданская область, Московская область,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Мурманская область, Нижегородская область, Омская область, Псковская область, Рязанская область,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Самарская область, Саратовская область, Свердловская область. Томская область, Тульская область,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Ульяновская область, Еврейская автономная область, Ненецкий автономный округ)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3" name="Shape 162"/>
          <p:cNvSpPr/>
          <p:nvPr/>
        </p:nvSpPr>
        <p:spPr>
          <a:xfrm>
            <a:off x="21444155" y="4967751"/>
            <a:ext cx="1057979" cy="142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36</a:t>
            </a:r>
            <a:endParaRPr sz="6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Shape 162"/>
          <p:cNvSpPr/>
          <p:nvPr/>
        </p:nvSpPr>
        <p:spPr>
          <a:xfrm>
            <a:off x="8081662" y="7704663"/>
            <a:ext cx="12365104" cy="2064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l"/>
            <a:r>
              <a:rPr lang="ru-RU" sz="3600" dirty="0">
                <a:solidFill>
                  <a:schemeClr val="tx1"/>
                </a:solidFill>
              </a:rPr>
              <a:t>Балл не изменен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(Республика Алтай, Республика Башкортостан, Республика Хакасия, Пермский край, Астраханская область, Белгородская область, Воронежская область, Курская область, Липецкая область, Оренбургская область, Пензенская область, тамбовская область)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5" name="Shape 162"/>
          <p:cNvSpPr/>
          <p:nvPr/>
        </p:nvSpPr>
        <p:spPr>
          <a:xfrm>
            <a:off x="8041214" y="9628110"/>
            <a:ext cx="11168576" cy="1664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3600" dirty="0">
                <a:solidFill>
                  <a:schemeClr val="tx1"/>
                </a:solidFill>
              </a:rPr>
              <a:t>Балл увеличен в большинстве населенных пунктов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(Республика Адыгея, Ленинградская область, Новосибирская область, Ростовская область,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Челябинская область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6" name="Shape 162"/>
          <p:cNvSpPr/>
          <p:nvPr/>
        </p:nvSpPr>
        <p:spPr>
          <a:xfrm>
            <a:off x="21756377" y="9753882"/>
            <a:ext cx="642801" cy="154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>
                <a:solidFill>
                  <a:srgbClr val="A23492"/>
                </a:solidFill>
              </a:rPr>
              <a:t>5</a:t>
            </a:r>
            <a:endParaRPr dirty="0">
              <a:solidFill>
                <a:srgbClr val="A23492"/>
              </a:solidFill>
            </a:endParaRPr>
          </a:p>
        </p:txBody>
      </p:sp>
      <p:sp>
        <p:nvSpPr>
          <p:cNvPr id="17" name="Shape 162"/>
          <p:cNvSpPr/>
          <p:nvPr/>
        </p:nvSpPr>
        <p:spPr>
          <a:xfrm>
            <a:off x="8098772" y="11109962"/>
            <a:ext cx="12133440" cy="2464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l"/>
            <a:r>
              <a:rPr lang="ru-RU" sz="3600" dirty="0">
                <a:solidFill>
                  <a:schemeClr val="tx1"/>
                </a:solidFill>
              </a:rPr>
              <a:t>Балл увеличен в целом по региону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(Республика Калмыкия, Республика Карелия, Удмуртская республика, Алтайский край, Забайкальский край, Краснодарский край, Красноярский край, Ставропольский край, Хабаровский край, Калининградская область, Кемеровская область, Орловская область, Сахалинская область, Тюменская область, Чукотский АО 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8" name="Shape 162"/>
          <p:cNvSpPr/>
          <p:nvPr/>
        </p:nvSpPr>
        <p:spPr>
          <a:xfrm>
            <a:off x="21507913" y="11476398"/>
            <a:ext cx="1141335" cy="154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15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583" y1="44704" x2="36917" y2="44842"/>
                        <a14:foregroundMark x1="37250" y1="45392" x2="37250" y2="45392"/>
                        <a14:foregroundMark x1="37667" y1="46080" x2="37667" y2="46080"/>
                        <a14:foregroundMark x1="37917" y1="46905" x2="37917" y2="46905"/>
                        <a14:foregroundMark x1="38333" y1="47730" x2="38333" y2="47730"/>
                        <a14:foregroundMark x1="38583" y1="48418" x2="38583" y2="48418"/>
                        <a14:foregroundMark x1="38833" y1="48968" x2="38833" y2="48968"/>
                        <a14:foregroundMark x1="39083" y1="49656" x2="39083" y2="49656"/>
                        <a14:foregroundMark x1="39333" y1="49106" x2="39333" y2="49106"/>
                        <a14:foregroundMark x1="39333" y1="48281" x2="39333" y2="48281"/>
                        <a14:foregroundMark x1="39333" y1="47593" x2="39333" y2="47593"/>
                        <a14:foregroundMark x1="38917" y1="46355" x2="38917" y2="46355"/>
                        <a14:foregroundMark x1="39167" y1="45667" x2="39167" y2="45667"/>
                        <a14:foregroundMark x1="39500" y1="44842" x2="39500" y2="44842"/>
                        <a14:foregroundMark x1="39500" y1="44017" x2="39500" y2="44017"/>
                        <a14:foregroundMark x1="39583" y1="43466" x2="39583" y2="43466"/>
                        <a14:foregroundMark x1="39917" y1="42641" x2="39917" y2="42641"/>
                        <a14:foregroundMark x1="40250" y1="42366" x2="40250" y2="42366"/>
                        <a14:foregroundMark x1="40833" y1="41678" x2="40833" y2="41678"/>
                        <a14:foregroundMark x1="41333" y1="40440" x2="41333" y2="40440"/>
                        <a14:foregroundMark x1="41583" y1="40028" x2="41583" y2="40028"/>
                        <a14:foregroundMark x1="42500" y1="40165" x2="42500" y2="40165"/>
                        <a14:foregroundMark x1="43667" y1="40578" x2="43667" y2="40578"/>
                        <a14:foregroundMark x1="44250" y1="41265" x2="44250" y2="41265"/>
                        <a14:foregroundMark x1="13750" y1="41541" x2="13750" y2="41541"/>
                        <a14:foregroundMark x1="11667" y1="43054" x2="11667" y2="43054"/>
                        <a14:foregroundMark x1="9000" y1="47043" x2="9000" y2="47043"/>
                        <a14:foregroundMark x1="8500" y1="50069" x2="8500" y2="50069"/>
                        <a14:foregroundMark x1="8750" y1="52132" x2="8750" y2="52132"/>
                        <a14:foregroundMark x1="8417" y1="54883" x2="8417" y2="54883"/>
                        <a14:foregroundMark x1="8417" y1="57084" x2="8417" y2="57084"/>
                        <a14:foregroundMark x1="7167" y1="55708" x2="7167" y2="55708"/>
                        <a14:foregroundMark x1="6583" y1="57497" x2="6583" y2="57497"/>
                        <a14:foregroundMark x1="7250" y1="59560" x2="7250" y2="59560"/>
                        <a14:foregroundMark x1="7417" y1="61623" x2="7417" y2="61623"/>
                        <a14:foregroundMark x1="7417" y1="65750" x2="7417" y2="65750"/>
                        <a14:foregroundMark x1="8417" y1="68363" x2="8417" y2="68363"/>
                        <a14:foregroundMark x1="9167" y1="50757" x2="9167" y2="50757"/>
                        <a14:foregroundMark x1="8667" y1="49106" x2="8667" y2="49106"/>
                        <a14:foregroundMark x1="8750" y1="53370" x2="8750" y2="53370"/>
                        <a14:foregroundMark x1="44833" y1="41953" x2="44833" y2="41953"/>
                        <a14:foregroundMark x1="45417" y1="43466" x2="45417" y2="43466"/>
                        <a14:foregroundMark x1="36083" y1="44429" x2="36083" y2="44429"/>
                        <a14:foregroundMark x1="28750" y1="78267" x2="28750" y2="78267"/>
                        <a14:foregroundMark x1="34000" y1="65062" x2="34000" y2="65062"/>
                        <a14:foregroundMark x1="38583" y1="58459" x2="38583" y2="58459"/>
                        <a14:foregroundMark x1="38000" y1="51307" x2="38000" y2="51307"/>
                        <a14:foregroundMark x1="37667" y1="49243" x2="37667" y2="49243"/>
                        <a14:foregroundMark x1="36083" y1="52270" x2="36083" y2="52270"/>
                        <a14:foregroundMark x1="32000" y1="56534" x2="32000" y2="56534"/>
                        <a14:foregroundMark x1="30917" y1="60110" x2="30917" y2="60110"/>
                        <a14:foregroundMark x1="32333" y1="63961" x2="32333" y2="63961"/>
                        <a14:foregroundMark x1="32750" y1="68638" x2="32750" y2="68638"/>
                        <a14:foregroundMark x1="45750" y1="46630" x2="45750" y2="46630"/>
                        <a14:foregroundMark x1="45917" y1="50069" x2="45917" y2="50069"/>
                        <a14:foregroundMark x1="46333" y1="55433" x2="46333" y2="55433"/>
                        <a14:foregroundMark x1="47000" y1="60523" x2="47000" y2="60523"/>
                        <a14:foregroundMark x1="47167" y1="65750" x2="47167" y2="65750"/>
                        <a14:foregroundMark x1="46750" y1="69326" x2="46750" y2="69326"/>
                        <a14:foregroundMark x1="44417" y1="69739" x2="44417" y2="69739"/>
                        <a14:foregroundMark x1="40667" y1="70289" x2="40667" y2="70289"/>
                        <a14:foregroundMark x1="39583" y1="72352" x2="39583" y2="72352"/>
                        <a14:foregroundMark x1="37083" y1="70151" x2="37083" y2="70151"/>
                        <a14:foregroundMark x1="35750" y1="68363" x2="35750" y2="68363"/>
                        <a14:foregroundMark x1="34333" y1="69326" x2="34333" y2="69326"/>
                        <a14:foregroundMark x1="32417" y1="66575" x2="32417" y2="66575"/>
                        <a14:foregroundMark x1="45667" y1="45530" x2="45667" y2="45530"/>
                        <a14:foregroundMark x1="33917" y1="53920" x2="33917" y2="53920"/>
                        <a14:foregroundMark x1="32667" y1="54746" x2="32667" y2="54746"/>
                        <a14:foregroundMark x1="64750" y1="90784" x2="64750" y2="90784"/>
                        <a14:foregroundMark x1="60917" y1="91747" x2="60917" y2="91747"/>
                        <a14:foregroundMark x1="59750" y1="89821" x2="59750" y2="89821"/>
                        <a14:foregroundMark x1="61500" y1="89133" x2="61500" y2="89133"/>
                        <a14:foregroundMark x1="63417" y1="87620" x2="63417" y2="87620"/>
                        <a14:foregroundMark x1="68083" y1="85007" x2="68083" y2="85007"/>
                        <a14:foregroundMark x1="69250" y1="80605" x2="69250" y2="80605"/>
                        <a14:foregroundMark x1="70167" y1="76341" x2="70167" y2="76341"/>
                        <a14:foregroundMark x1="68083" y1="73728" x2="68083" y2="73728"/>
                        <a14:foregroundMark x1="65083" y1="75378" x2="65083" y2="75378"/>
                        <a14:foregroundMark x1="64333" y1="79505" x2="64333" y2="79505"/>
                        <a14:foregroundMark x1="64250" y1="85007" x2="64250" y2="85007"/>
                        <a14:foregroundMark x1="59583" y1="87483" x2="59583" y2="87483"/>
                        <a14:foregroundMark x1="57583" y1="86657" x2="57583" y2="86657"/>
                        <a14:foregroundMark x1="57917" y1="89684" x2="57917" y2="89684"/>
                        <a14:foregroundMark x1="89417" y1="83906" x2="89417" y2="83906"/>
                        <a14:foregroundMark x1="88500" y1="88171" x2="88500" y2="88171"/>
                        <a14:foregroundMark x1="91333" y1="89271" x2="91333" y2="89271"/>
                        <a14:foregroundMark x1="92417" y1="86520" x2="92417" y2="86520"/>
                        <a14:foregroundMark x1="92417" y1="80605" x2="92417" y2="80605"/>
                        <a14:foregroundMark x1="92250" y1="76204" x2="92250" y2="76204"/>
                        <a14:foregroundMark x1="92417" y1="78955" x2="92417" y2="78955"/>
                        <a14:foregroundMark x1="91750" y1="74966" x2="91750" y2="74966"/>
                        <a14:foregroundMark x1="90667" y1="73453" x2="90667" y2="73453"/>
                        <a14:foregroundMark x1="90167" y1="75928" x2="90167" y2="75928"/>
                        <a14:foregroundMark x1="89500" y1="78817" x2="89500" y2="78817"/>
                        <a14:foregroundMark x1="55000" y1="24484" x2="55000" y2="24484"/>
                        <a14:foregroundMark x1="51917" y1="19120" x2="51917" y2="19120"/>
                        <a14:foregroundMark x1="49083" y1="23109" x2="49333" y2="23659"/>
                        <a14:foregroundMark x1="50583" y1="27510" x2="50917" y2="27648"/>
                        <a14:foregroundMark x1="52500" y1="30399" x2="52500" y2="30399"/>
                        <a14:foregroundMark x1="11167" y1="58459" x2="11167" y2="58459"/>
                        <a14:foregroundMark x1="12167" y1="57084" x2="12167" y2="57084"/>
                        <a14:foregroundMark x1="14917" y1="50344" x2="14917" y2="50344"/>
                        <a14:foregroundMark x1="15667" y1="52682" x2="15667" y2="52682"/>
                        <a14:foregroundMark x1="13417" y1="52270" x2="13417" y2="52270"/>
                        <a14:foregroundMark x1="21750" y1="61348" x2="21750" y2="61348"/>
                        <a14:foregroundMark x1="24333" y1="60935" x2="24333" y2="60935"/>
                        <a14:foregroundMark x1="34833" y1="55296" x2="34833" y2="55296"/>
                        <a14:foregroundMark x1="40417" y1="56534" x2="40417" y2="56534"/>
                        <a14:foregroundMark x1="40833" y1="64924" x2="40833" y2="64924"/>
                        <a14:foregroundMark x1="43167" y1="58597" x2="43167" y2="58597"/>
                        <a14:foregroundMark x1="43583" y1="53645" x2="43583" y2="53645"/>
                        <a14:foregroundMark x1="43917" y1="48143" x2="43917" y2="48143"/>
                        <a14:foregroundMark x1="41000" y1="46217" x2="41000" y2="46217"/>
                        <a14:foregroundMark x1="39583" y1="52132" x2="39583" y2="52132"/>
                        <a14:foregroundMark x1="36750" y1="55708" x2="36750" y2="55708"/>
                        <a14:foregroundMark x1="23000" y1="62724" x2="23000" y2="62724"/>
                        <a14:foregroundMark x1="33583" y1="61073" x2="33583" y2="61073"/>
                        <a14:foregroundMark x1="37333" y1="64237" x2="37333" y2="64237"/>
                        <a14:foregroundMark x1="43000" y1="62999" x2="43000" y2="62999"/>
                        <a14:foregroundMark x1="30500" y1="76479" x2="30500" y2="76479"/>
                        <a14:foregroundMark x1="66917" y1="81155" x2="66917" y2="81155"/>
                        <a14:foregroundMark x1="67167" y1="78817" x2="67167" y2="78817"/>
                        <a14:foregroundMark x1="65667" y1="85970" x2="65667" y2="85970"/>
                        <a14:foregroundMark x1="90667" y1="84182" x2="90667" y2="84182"/>
                        <a14:foregroundMark x1="91083" y1="81155" x2="91083" y2="81155"/>
                        <a14:foregroundMark x1="51417" y1="22008" x2="51417" y2="22008"/>
                        <a14:foregroundMark x1="67250" y1="24759" x2="67250" y2="24759"/>
                        <a14:foregroundMark x1="69833" y1="22558" x2="69833" y2="22558"/>
                        <a14:foregroundMark x1="69833" y1="27785" x2="69833" y2="27785"/>
                        <a14:foregroundMark x1="81417" y1="7153" x2="81417" y2="7153"/>
                        <a14:foregroundMark x1="4333" y1="43191" x2="4333" y2="43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" y="3094236"/>
            <a:ext cx="8114114" cy="4915800"/>
          </a:xfrm>
          <a:prstGeom prst="rect">
            <a:avLst/>
          </a:prstGeom>
        </p:spPr>
      </p:pic>
      <p:sp>
        <p:nvSpPr>
          <p:cNvPr id="19" name="Shape 139"/>
          <p:cNvSpPr/>
          <p:nvPr/>
        </p:nvSpPr>
        <p:spPr>
          <a:xfrm>
            <a:off x="23633971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11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4" name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1" name="Shape 183"/>
          <p:cNvSpPr/>
          <p:nvPr/>
        </p:nvSpPr>
        <p:spPr>
          <a:xfrm>
            <a:off x="3183673" y="726890"/>
            <a:ext cx="18151479" cy="2138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</a:rPr>
              <a:t>СП 14.13330.2018. Свод правил. Строительство в сейсмических районах. Актуализированная редакция СНиП II-7-81* (в ред. Изменения № 1, 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утв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b="1" dirty="0" smtClean="0">
                <a:solidFill>
                  <a:schemeClr val="bg1"/>
                </a:solidFill>
              </a:rPr>
              <a:t>приказом Минстроя </a:t>
            </a:r>
            <a:r>
              <a:rPr lang="ru-RU" sz="3600" b="1" dirty="0">
                <a:solidFill>
                  <a:schemeClr val="bg1"/>
                </a:solidFill>
              </a:rPr>
              <a:t>России от 26.12.2019 </a:t>
            </a:r>
            <a:r>
              <a:rPr lang="ru-RU" sz="3600" b="1" dirty="0" smtClean="0">
                <a:solidFill>
                  <a:schemeClr val="bg1"/>
                </a:solidFill>
              </a:rPr>
              <a:t>№ </a:t>
            </a:r>
            <a:r>
              <a:rPr lang="ru-RU" sz="3600" b="1" dirty="0">
                <a:solidFill>
                  <a:schemeClr val="bg1"/>
                </a:solidFill>
              </a:rPr>
              <a:t>886/</a:t>
            </a:r>
            <a:r>
              <a:rPr lang="ru-RU" sz="3600" b="1" dirty="0" err="1">
                <a:solidFill>
                  <a:schemeClr val="bg1"/>
                </a:solidFill>
              </a:rPr>
              <a:t>пр</a:t>
            </a:r>
            <a:r>
              <a:rPr lang="ru-RU" sz="3600" b="1" dirty="0" smtClean="0">
                <a:solidFill>
                  <a:schemeClr val="bg1"/>
                </a:solidFill>
              </a:rPr>
              <a:t>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04228" y="1223810"/>
            <a:ext cx="1219200" cy="1158979"/>
          </a:xfrm>
          <a:prstGeom prst="ellipse">
            <a:avLst/>
          </a:prstGeom>
          <a:noFill/>
          <a:ln w="635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4306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92665" y="7704665"/>
            <a:ext cx="23198666" cy="4753510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/>
          </a:p>
        </p:txBody>
      </p:sp>
      <p:sp>
        <p:nvSpPr>
          <p:cNvPr id="13" name="Shape 162"/>
          <p:cNvSpPr/>
          <p:nvPr/>
        </p:nvSpPr>
        <p:spPr>
          <a:xfrm>
            <a:off x="3451563" y="4609191"/>
            <a:ext cx="5410132" cy="142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6400" dirty="0">
                <a:solidFill>
                  <a:srgbClr val="FF0000"/>
                </a:solidFill>
              </a:rPr>
              <a:t>403 </a:t>
            </a:r>
            <a:r>
              <a:rPr lang="ru-RU" sz="3200" dirty="0">
                <a:solidFill>
                  <a:srgbClr val="FF0000"/>
                </a:solidFill>
              </a:rPr>
              <a:t>населенных пункта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17" name="Shape 162"/>
          <p:cNvSpPr/>
          <p:nvPr/>
        </p:nvSpPr>
        <p:spPr>
          <a:xfrm>
            <a:off x="592665" y="5015082"/>
            <a:ext cx="3176298" cy="864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l"/>
            <a:r>
              <a:rPr lang="ru-RU" sz="3600" dirty="0">
                <a:solidFill>
                  <a:schemeClr val="tx1"/>
                </a:solidFill>
              </a:rPr>
              <a:t>ОСР-2016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9" name="Shape 162"/>
          <p:cNvSpPr/>
          <p:nvPr/>
        </p:nvSpPr>
        <p:spPr>
          <a:xfrm>
            <a:off x="592665" y="3660648"/>
            <a:ext cx="3176298" cy="864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l"/>
            <a:r>
              <a:rPr lang="ru-RU" sz="3600" dirty="0">
                <a:solidFill>
                  <a:schemeClr val="tx1"/>
                </a:solidFill>
              </a:rPr>
              <a:t>ОСР-2015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0" name="Shape 162"/>
          <p:cNvSpPr/>
          <p:nvPr/>
        </p:nvSpPr>
        <p:spPr>
          <a:xfrm>
            <a:off x="3571788" y="3250175"/>
            <a:ext cx="5171284" cy="142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6400" dirty="0">
                <a:solidFill>
                  <a:srgbClr val="FF0000"/>
                </a:solidFill>
              </a:rPr>
              <a:t>68 </a:t>
            </a:r>
            <a:r>
              <a:rPr lang="ru-RU" sz="3200" dirty="0">
                <a:solidFill>
                  <a:srgbClr val="FF0000"/>
                </a:solidFill>
              </a:rPr>
              <a:t>населенных пунктов</a:t>
            </a:r>
            <a:endParaRPr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86345"/>
              </p:ext>
            </p:extLst>
          </p:nvPr>
        </p:nvGraphicFramePr>
        <p:xfrm>
          <a:off x="551452" y="6197600"/>
          <a:ext cx="12460240" cy="5918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71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71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71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1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84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84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84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Город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ОСР-2015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ОСР-2016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5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Красноярск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8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Агинское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2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Березовка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3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Дивногорск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Железногорск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6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Канск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5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Сосновоборск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450" y="46891"/>
            <a:ext cx="6036972" cy="13716000"/>
          </a:xfrm>
          <a:prstGeom prst="rect">
            <a:avLst/>
          </a:prstGeom>
        </p:spPr>
      </p:pic>
      <p:sp>
        <p:nvSpPr>
          <p:cNvPr id="11" name="Shape 139"/>
          <p:cNvSpPr/>
          <p:nvPr/>
        </p:nvSpPr>
        <p:spPr>
          <a:xfrm>
            <a:off x="23633971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12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1" name="Shape 173"/>
          <p:cNvSpPr/>
          <p:nvPr/>
        </p:nvSpPr>
        <p:spPr>
          <a:xfrm>
            <a:off x="-9525" y="752820"/>
            <a:ext cx="18189975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2" name="Shape 183"/>
          <p:cNvSpPr/>
          <p:nvPr/>
        </p:nvSpPr>
        <p:spPr>
          <a:xfrm>
            <a:off x="2350554" y="726890"/>
            <a:ext cx="14934556" cy="2138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</a:rPr>
              <a:t>СП 14.13330.2018. Свод правил. Строительство в сейсмических районах. Актуализированная редакция СНиП II-7-81</a:t>
            </a:r>
            <a:r>
              <a:rPr lang="ru-RU" sz="3600" b="1" dirty="0" smtClean="0">
                <a:solidFill>
                  <a:schemeClr val="bg1"/>
                </a:solidFill>
              </a:rPr>
              <a:t>* КРАСНОЯРСКИЙ КРАЙ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04228" y="1223810"/>
            <a:ext cx="1219200" cy="1158979"/>
          </a:xfrm>
          <a:prstGeom prst="ellipse">
            <a:avLst/>
          </a:prstGeom>
          <a:noFill/>
          <a:ln w="635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04169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3023230" y="846570"/>
            <a:ext cx="18151479" cy="197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Изменения законодательства </a:t>
            </a:r>
            <a:br>
              <a:rPr lang="ru-RU" sz="5200" dirty="0">
                <a:solidFill>
                  <a:schemeClr val="bg1"/>
                </a:solidFill>
              </a:rPr>
            </a:br>
            <a:r>
              <a:rPr lang="ru-RU" sz="5200" dirty="0" smtClean="0">
                <a:solidFill>
                  <a:schemeClr val="bg1"/>
                </a:solidFill>
              </a:rPr>
              <a:t>в сфере государственных (муниципальных) закупок</a:t>
            </a:r>
            <a:endParaRPr lang="ru-RU" sz="5200" dirty="0">
              <a:solidFill>
                <a:schemeClr val="bg1"/>
              </a:solidFill>
            </a:endParaRPr>
          </a:p>
        </p:txBody>
      </p:sp>
      <p:sp>
        <p:nvSpPr>
          <p:cNvPr id="7" name="Shape 139"/>
          <p:cNvSpPr/>
          <p:nvPr/>
        </p:nvSpPr>
        <p:spPr>
          <a:xfrm>
            <a:off x="23633971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14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100" y="3132892"/>
            <a:ext cx="7212871" cy="101809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8150" y="3132892"/>
            <a:ext cx="15564378" cy="3725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u="sng" dirty="0" smtClean="0"/>
              <a:t>Принято постановление </a:t>
            </a:r>
            <a:r>
              <a:rPr lang="ru-RU" sz="4000" u="sng" dirty="0"/>
              <a:t>Правительства </a:t>
            </a:r>
            <a:r>
              <a:rPr lang="ru-RU" sz="4000" u="sng" dirty="0" smtClean="0"/>
              <a:t>РФ от </a:t>
            </a:r>
            <a:r>
              <a:rPr lang="ru-RU" sz="4000" u="sng" dirty="0"/>
              <a:t>25.06.2020 № 921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«О </a:t>
            </a:r>
            <a:r>
              <a:rPr lang="ru-RU" sz="4000" dirty="0"/>
              <a:t>внесении изменений в некоторые акты Правительства Российской Федерации по вопросам осуществления закупок в сфере строительства и признании утратившим силу распоряжения Правительства Российской Федерации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от </a:t>
            </a:r>
            <a:r>
              <a:rPr lang="ru-RU" sz="4000" dirty="0"/>
              <a:t>13 мая 2016 г. № </a:t>
            </a:r>
            <a:r>
              <a:rPr lang="ru-RU" sz="4000" dirty="0" smtClean="0"/>
              <a:t>890-р»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150" y="7104817"/>
            <a:ext cx="15564377" cy="6208976"/>
          </a:xfrm>
          <a:prstGeom prst="rect">
            <a:avLst/>
          </a:prstGeom>
          <a:solidFill>
            <a:srgbClr val="E8F4FE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354013" lvl="0"/>
            <a:r>
              <a:rPr lang="ru-RU" sz="3200" dirty="0"/>
              <a:t>Из обязательного аукционного перечня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исключаются строительные закупки</a:t>
            </a:r>
            <a:r>
              <a:rPr lang="ru-RU" sz="3200" dirty="0"/>
              <a:t>. </a:t>
            </a:r>
            <a:endParaRPr lang="ru-RU" sz="3200" dirty="0" smtClean="0"/>
          </a:p>
          <a:p>
            <a:pPr marL="354013" lvl="0"/>
            <a:endParaRPr lang="ru-RU" sz="3200" dirty="0"/>
          </a:p>
          <a:p>
            <a:pPr marL="354013" lvl="0"/>
            <a:r>
              <a:rPr lang="ru-RU" sz="3200" dirty="0" smtClean="0"/>
              <a:t>Это </a:t>
            </a:r>
            <a:r>
              <a:rPr lang="ru-RU" sz="3200" dirty="0"/>
              <a:t>значит, что заказчики смогут проводить их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как </a:t>
            </a:r>
            <a:r>
              <a:rPr lang="ru-RU" sz="3200" b="1" dirty="0"/>
              <a:t>с помощью аукциона, так и посредством конкурса</a:t>
            </a:r>
            <a:r>
              <a:rPr lang="ru-RU" sz="3200" dirty="0"/>
              <a:t>. </a:t>
            </a:r>
            <a:endParaRPr lang="ru-RU" sz="3200" dirty="0" smtClean="0"/>
          </a:p>
          <a:p>
            <a:pPr marL="354013" lvl="0"/>
            <a:endParaRPr lang="ru-RU" sz="3200" dirty="0" smtClean="0"/>
          </a:p>
          <a:p>
            <a:pPr marL="354013" lvl="0"/>
            <a:r>
              <a:rPr lang="ru-RU" sz="3200" dirty="0" smtClean="0"/>
              <a:t>Проводить </a:t>
            </a:r>
            <a:r>
              <a:rPr lang="ru-RU" sz="3200" dirty="0"/>
              <a:t>конкурс на </a:t>
            </a:r>
            <a:r>
              <a:rPr lang="ru-RU" sz="3200" dirty="0" err="1"/>
              <a:t>госзакупку</a:t>
            </a:r>
            <a:r>
              <a:rPr lang="ru-RU" sz="3200" dirty="0"/>
              <a:t> строительных работ до </a:t>
            </a:r>
            <a:r>
              <a:rPr lang="ru-RU" sz="3200" dirty="0" smtClean="0"/>
              <a:t>01.01.2024 </a:t>
            </a:r>
            <a:r>
              <a:rPr lang="ru-RU" sz="3200" dirty="0"/>
              <a:t>придется с учетом особенностей проведения процедуры, указанных в </a:t>
            </a:r>
            <a:r>
              <a:rPr lang="ru-RU" sz="3200" dirty="0" smtClean="0"/>
              <a:t>ч. 68 </a:t>
            </a:r>
            <a:r>
              <a:rPr lang="ru-RU" sz="3200" dirty="0"/>
              <a:t>ст</a:t>
            </a:r>
            <a:r>
              <a:rPr lang="ru-RU" sz="3200" dirty="0" smtClean="0"/>
              <a:t>. 112 </a:t>
            </a:r>
          </a:p>
          <a:p>
            <a:pPr marL="354013" lvl="0"/>
            <a:r>
              <a:rPr lang="ru-RU" sz="3200" dirty="0" smtClean="0"/>
              <a:t>Федерального закона № 44-ФЗ </a:t>
            </a:r>
            <a:r>
              <a:rPr lang="ru-RU" sz="3200" dirty="0"/>
              <a:t>(вступит в силу 01.09.2020).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4228" y="1223810"/>
            <a:ext cx="1219200" cy="1158979"/>
          </a:xfrm>
          <a:prstGeom prst="ellipse">
            <a:avLst/>
          </a:prstGeom>
          <a:noFill/>
          <a:ln w="635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5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65101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-10257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3165470" y="785610"/>
            <a:ext cx="18151479" cy="197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Изменения законодательства </a:t>
            </a:r>
            <a:br>
              <a:rPr lang="ru-RU" sz="5200" dirty="0">
                <a:solidFill>
                  <a:schemeClr val="bg1"/>
                </a:solidFill>
              </a:rPr>
            </a:br>
            <a:r>
              <a:rPr lang="ru-RU" sz="5200" dirty="0">
                <a:solidFill>
                  <a:schemeClr val="bg1"/>
                </a:solidFill>
              </a:rPr>
              <a:t>в </a:t>
            </a:r>
            <a:r>
              <a:rPr lang="ru-RU" sz="5200" dirty="0" smtClean="0">
                <a:solidFill>
                  <a:schemeClr val="bg1"/>
                </a:solidFill>
              </a:rPr>
              <a:t>сфере саморегулирования</a:t>
            </a:r>
            <a:endParaRPr lang="ru-RU" sz="5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148" y="3160925"/>
            <a:ext cx="6541561" cy="35938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/>
              <a:t>Федеральный закон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от 08.06.2020 № </a:t>
            </a:r>
            <a:r>
              <a:rPr lang="ru-RU" sz="4000" b="1" dirty="0" smtClean="0"/>
              <a:t>166-ФЗ</a:t>
            </a:r>
            <a:endParaRPr lang="ru-RU" sz="4000" b="1" dirty="0"/>
          </a:p>
        </p:txBody>
      </p:sp>
      <p:sp>
        <p:nvSpPr>
          <p:cNvPr id="9" name="Нашивка 69"/>
          <p:cNvSpPr/>
          <p:nvPr/>
        </p:nvSpPr>
        <p:spPr>
          <a:xfrm>
            <a:off x="7451869" y="4053188"/>
            <a:ext cx="730697" cy="1847212"/>
          </a:xfrm>
          <a:prstGeom prst="chevron">
            <a:avLst/>
          </a:prstGeom>
          <a:solidFill>
            <a:srgbClr val="23439D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78523" y="3160925"/>
            <a:ext cx="6481276" cy="3593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600" dirty="0" smtClean="0"/>
              <a:t>Наделение СРО правом выдавать займы своим членам за счет КФ ОДО</a:t>
            </a:r>
            <a:endParaRPr lang="ru-RU" sz="3600" dirty="0"/>
          </a:p>
        </p:txBody>
      </p:sp>
      <p:sp>
        <p:nvSpPr>
          <p:cNvPr id="13" name="Нашивка 69"/>
          <p:cNvSpPr/>
          <p:nvPr/>
        </p:nvSpPr>
        <p:spPr>
          <a:xfrm>
            <a:off x="7937987" y="4064091"/>
            <a:ext cx="730697" cy="1847212"/>
          </a:xfrm>
          <a:prstGeom prst="chevron">
            <a:avLst/>
          </a:prstGeom>
          <a:solidFill>
            <a:srgbClr val="23439D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Нашивка 69"/>
          <p:cNvSpPr/>
          <p:nvPr/>
        </p:nvSpPr>
        <p:spPr>
          <a:xfrm>
            <a:off x="15569638" y="4082795"/>
            <a:ext cx="730697" cy="1847212"/>
          </a:xfrm>
          <a:prstGeom prst="chevron">
            <a:avLst/>
          </a:prstGeom>
          <a:solidFill>
            <a:srgbClr val="23439D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Нашивка 69"/>
          <p:cNvSpPr/>
          <p:nvPr/>
        </p:nvSpPr>
        <p:spPr>
          <a:xfrm>
            <a:off x="16071076" y="4082795"/>
            <a:ext cx="730697" cy="1847212"/>
          </a:xfrm>
          <a:prstGeom prst="chevron">
            <a:avLst/>
          </a:prstGeom>
          <a:solidFill>
            <a:srgbClr val="23439D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011613" y="3160924"/>
            <a:ext cx="6481276" cy="3593837"/>
          </a:xfrm>
          <a:prstGeom prst="rect">
            <a:avLst/>
          </a:prstGeom>
          <a:solidFill>
            <a:srgbClr val="E8F4FE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600" dirty="0"/>
              <a:t>Исполнение пункта 1л перечня поручений Президента РФ </a:t>
            </a:r>
            <a:br>
              <a:rPr lang="ru-RU" sz="3600" dirty="0"/>
            </a:br>
            <a:r>
              <a:rPr lang="ru-RU" sz="3600" dirty="0"/>
              <a:t>от 22.04.2020 № Пр-699 </a:t>
            </a:r>
            <a:br>
              <a:rPr lang="ru-RU" sz="3600" dirty="0"/>
            </a:br>
            <a:r>
              <a:rPr lang="ru-RU" sz="3600" dirty="0"/>
              <a:t>по вопросам развития строительной </a:t>
            </a:r>
            <a:r>
              <a:rPr lang="ru-RU" sz="3600" dirty="0" smtClean="0"/>
              <a:t>отрасли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011613" y="7100223"/>
            <a:ext cx="6481276" cy="468304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b="1" u="sng" dirty="0" smtClean="0"/>
              <a:t>Порядок </a:t>
            </a:r>
            <a:br>
              <a:rPr lang="ru-RU" sz="3200" b="1" u="sng" dirty="0" smtClean="0"/>
            </a:br>
            <a:r>
              <a:rPr lang="ru-RU" sz="3200" b="1" u="sng" dirty="0" smtClean="0"/>
              <a:t>выдачи займов </a:t>
            </a:r>
            <a:br>
              <a:rPr lang="ru-RU" sz="3200" b="1" u="sng" dirty="0" smtClean="0"/>
            </a:br>
            <a:r>
              <a:rPr lang="ru-RU" sz="3200" dirty="0" smtClean="0"/>
              <a:t>урегулирован </a:t>
            </a:r>
          </a:p>
          <a:p>
            <a:r>
              <a:rPr lang="ru-RU" sz="3200" u="sng" dirty="0" smtClean="0"/>
              <a:t>постановлением </a:t>
            </a:r>
            <a:br>
              <a:rPr lang="ru-RU" sz="3200" u="sng" dirty="0" smtClean="0"/>
            </a:br>
            <a:r>
              <a:rPr lang="ru-RU" sz="3200" u="sng" dirty="0" smtClean="0"/>
              <a:t>Правительства </a:t>
            </a:r>
            <a:r>
              <a:rPr lang="ru-RU" sz="3200" u="sng" dirty="0"/>
              <a:t>РФ 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200" u="sng" dirty="0" smtClean="0"/>
              <a:t>от </a:t>
            </a:r>
            <a:r>
              <a:rPr lang="ru-RU" sz="3200" u="sng" dirty="0"/>
              <a:t>27.06.2020 </a:t>
            </a:r>
            <a:r>
              <a:rPr lang="ru-RU" sz="3200" u="sng" dirty="0" smtClean="0"/>
              <a:t>№ 938</a:t>
            </a:r>
            <a:endParaRPr lang="ru-RU" sz="3200" u="sng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85148" y="12211044"/>
            <a:ext cx="22797004" cy="992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 smtClean="0"/>
              <a:t>Возможность выдачи займов установлена на срок до 01.01.2021</a:t>
            </a:r>
            <a:endParaRPr lang="ru-RU" sz="4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4410" y="7126728"/>
            <a:ext cx="14674652" cy="468304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algn="l"/>
            <a:endParaRPr lang="ru-RU" sz="3600" b="1" dirty="0" smtClean="0"/>
          </a:p>
          <a:p>
            <a:pPr algn="l"/>
            <a:r>
              <a:rPr lang="ru-RU" sz="3200" b="1" dirty="0" smtClean="0"/>
              <a:t>   Цели, на которые может быть выдан </a:t>
            </a:r>
            <a:r>
              <a:rPr lang="ru-RU" sz="3200" b="1" dirty="0" err="1" smtClean="0"/>
              <a:t>займ</a:t>
            </a:r>
            <a:r>
              <a:rPr lang="ru-RU" sz="3200" b="1" dirty="0"/>
              <a:t> </a:t>
            </a:r>
            <a:r>
              <a:rPr lang="ru-RU" sz="3200" b="1" dirty="0" smtClean="0"/>
              <a:t>члену СРО:</a:t>
            </a:r>
          </a:p>
          <a:p>
            <a:pPr algn="l"/>
            <a:r>
              <a:rPr lang="ru-RU" sz="1100" b="1" dirty="0"/>
              <a:t> </a:t>
            </a:r>
            <a:r>
              <a:rPr lang="ru-RU" sz="1100" b="1" dirty="0" smtClean="0"/>
              <a:t>  </a:t>
            </a:r>
            <a:endParaRPr lang="ru-RU" sz="1050" b="1" dirty="0" smtClean="0"/>
          </a:p>
          <a:p>
            <a:pPr marL="1062038" indent="-5715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выплата </a:t>
            </a:r>
            <a:r>
              <a:rPr lang="ru-RU" sz="3200" dirty="0"/>
              <a:t>заработной платы </a:t>
            </a:r>
            <a:r>
              <a:rPr lang="ru-RU" sz="3200" dirty="0" smtClean="0"/>
              <a:t>работникам;</a:t>
            </a:r>
          </a:p>
          <a:p>
            <a:pPr marL="1062038" indent="-571500" algn="l">
              <a:buFont typeface="Arial" panose="020B0604020202020204" pitchFamily="34" charset="0"/>
              <a:buChar char="•"/>
            </a:pPr>
            <a:r>
              <a:rPr lang="ru-RU" sz="3200" dirty="0"/>
              <a:t>приобретение строительных материалов, конструкций, оборудования для выполнения </a:t>
            </a:r>
            <a:r>
              <a:rPr lang="ru-RU" sz="3200" dirty="0" smtClean="0"/>
              <a:t>обязательств из договоров заключенных на торгах (44-ФЗ, 223-ФЗ, постановление Правительства РФ № 615), </a:t>
            </a:r>
            <a:br>
              <a:rPr lang="ru-RU" sz="3200" dirty="0" smtClean="0"/>
            </a:br>
            <a:r>
              <a:rPr lang="ru-RU" sz="3200" dirty="0" smtClean="0"/>
              <a:t>а также из договоров, заключенных в рамках 214-ФЗ;</a:t>
            </a:r>
          </a:p>
          <a:p>
            <a:pPr marL="1062038" indent="-5715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уплата банку вознаграждений за выдачу (изменение) банковских гарантий, обеспечивающих обязательства из договоров подряда. </a:t>
            </a:r>
          </a:p>
          <a:p>
            <a:pPr marL="1062038" indent="-571500" algn="l">
              <a:buFont typeface="Arial" panose="020B0604020202020204" pitchFamily="34" charset="0"/>
              <a:buChar char="•"/>
            </a:pPr>
            <a:endParaRPr lang="ru-RU" sz="3600" dirty="0"/>
          </a:p>
        </p:txBody>
      </p:sp>
      <p:sp>
        <p:nvSpPr>
          <p:cNvPr id="25" name="Овал 24"/>
          <p:cNvSpPr/>
          <p:nvPr/>
        </p:nvSpPr>
        <p:spPr>
          <a:xfrm>
            <a:off x="15605776" y="8722527"/>
            <a:ext cx="1154407" cy="11193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376" y="8829749"/>
            <a:ext cx="1019361" cy="958606"/>
          </a:xfrm>
          <a:prstGeom prst="rect">
            <a:avLst/>
          </a:prstGeom>
        </p:spPr>
      </p:pic>
      <p:sp>
        <p:nvSpPr>
          <p:cNvPr id="27" name="Shape 139"/>
          <p:cNvSpPr/>
          <p:nvPr/>
        </p:nvSpPr>
        <p:spPr>
          <a:xfrm>
            <a:off x="23633971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15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04228" y="1223810"/>
            <a:ext cx="1219200" cy="1158979"/>
          </a:xfrm>
          <a:prstGeom prst="ellipse">
            <a:avLst/>
          </a:prstGeom>
          <a:noFill/>
          <a:ln w="635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23641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0" y="1265741"/>
            <a:ext cx="18151479" cy="1016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Предложения по изменению </a:t>
            </a:r>
            <a:r>
              <a:rPr lang="ru-RU" sz="5200" dirty="0" smtClean="0">
                <a:solidFill>
                  <a:schemeClr val="bg1"/>
                </a:solidFill>
              </a:rPr>
              <a:t>законодательства</a:t>
            </a:r>
            <a:endParaRPr lang="ru-RU" sz="52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2877" y="3132892"/>
            <a:ext cx="23028173" cy="7336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 smtClean="0"/>
              <a:t>Дополнительные </a:t>
            </a:r>
            <a:r>
              <a:rPr lang="ru-RU" sz="4000" b="1" dirty="0"/>
              <a:t>антикризисные </a:t>
            </a:r>
            <a:r>
              <a:rPr lang="ru-RU" sz="4000" b="1" dirty="0" smtClean="0"/>
              <a:t>меры</a:t>
            </a:r>
            <a:endParaRPr lang="ru-RU" sz="40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12877" y="4109886"/>
            <a:ext cx="23028174" cy="934485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354013" lvl="0" algn="l"/>
            <a:r>
              <a:rPr lang="ru-RU" sz="2600" b="1" dirty="0" smtClean="0"/>
              <a:t>1. </a:t>
            </a:r>
            <a:r>
              <a:rPr lang="ru-RU" sz="2600" dirty="0" smtClean="0"/>
              <a:t>Продление </a:t>
            </a:r>
            <a:r>
              <a:rPr lang="ru-RU" sz="2600" b="1" dirty="0"/>
              <a:t>программы займов членам СРО </a:t>
            </a:r>
            <a:r>
              <a:rPr lang="ru-RU" sz="2600" dirty="0"/>
              <a:t>из средств компенсационных фондов до конца 2021 года</a:t>
            </a:r>
            <a:r>
              <a:rPr lang="ru-RU" sz="2600" dirty="0" smtClean="0"/>
              <a:t>;</a:t>
            </a:r>
          </a:p>
          <a:p>
            <a:pPr marL="354013" lvl="0" algn="l"/>
            <a:endParaRPr lang="ru-RU" sz="2600" dirty="0"/>
          </a:p>
          <a:p>
            <a:pPr marL="354013" lvl="0" algn="l"/>
            <a:r>
              <a:rPr lang="ru-RU" sz="2600" b="1" dirty="0" smtClean="0"/>
              <a:t>2. </a:t>
            </a:r>
            <a:r>
              <a:rPr lang="ru-RU" sz="2600" dirty="0" smtClean="0"/>
              <a:t>Принятие </a:t>
            </a:r>
            <a:r>
              <a:rPr lang="ru-RU" sz="2600" dirty="0"/>
              <a:t>мер по расширению </a:t>
            </a:r>
            <a:r>
              <a:rPr lang="ru-RU" sz="2600" b="1" dirty="0"/>
              <a:t>участия застройщиков в программе субсидирования</a:t>
            </a:r>
            <a:r>
              <a:rPr lang="ru-RU" sz="2600" dirty="0"/>
              <a:t>, предусмотренной постановлением </a:t>
            </a:r>
            <a:r>
              <a:rPr lang="ru-RU" sz="2600" dirty="0" smtClean="0"/>
              <a:t>Правительства </a:t>
            </a:r>
            <a:r>
              <a:rPr lang="ru-RU" sz="2600" dirty="0"/>
              <a:t>Российской Федерации от 30.04.2020 № 629, продление программы субсидирования</a:t>
            </a:r>
            <a:r>
              <a:rPr lang="ru-RU" sz="2600" dirty="0" smtClean="0"/>
              <a:t>;</a:t>
            </a:r>
          </a:p>
          <a:p>
            <a:pPr marL="354013" lvl="0" algn="l"/>
            <a:endParaRPr lang="ru-RU" sz="2600" dirty="0"/>
          </a:p>
          <a:p>
            <a:pPr marL="354013" lvl="0" algn="l"/>
            <a:r>
              <a:rPr lang="ru-RU" sz="2600" b="1" dirty="0" smtClean="0"/>
              <a:t>3. </a:t>
            </a:r>
            <a:r>
              <a:rPr lang="ru-RU" sz="2600" dirty="0" smtClean="0"/>
              <a:t>Продление </a:t>
            </a:r>
            <a:r>
              <a:rPr lang="ru-RU" sz="2600" b="1" dirty="0"/>
              <a:t>моратория на применение неустойки (штрафа, пени)</a:t>
            </a:r>
            <a:r>
              <a:rPr lang="ru-RU" sz="2600" dirty="0"/>
              <a:t>, иных финансовых санкций, установленного постановлением Правительства Российской Федерации от 02.04.2020 № </a:t>
            </a:r>
            <a:r>
              <a:rPr lang="ru-RU" sz="2600" dirty="0" smtClean="0"/>
              <a:t>423</a:t>
            </a:r>
            <a:r>
              <a:rPr lang="ru-RU" sz="2600" dirty="0"/>
              <a:t>;</a:t>
            </a:r>
            <a:endParaRPr lang="ru-RU" sz="2600" dirty="0" smtClean="0"/>
          </a:p>
          <a:p>
            <a:pPr marL="354013" lvl="0" algn="l"/>
            <a:endParaRPr lang="ru-RU" sz="2600" dirty="0"/>
          </a:p>
          <a:p>
            <a:pPr marL="354013" lvl="0" algn="l"/>
            <a:r>
              <a:rPr lang="ru-RU" sz="2600" b="1" dirty="0" smtClean="0"/>
              <a:t>4. </a:t>
            </a:r>
            <a:r>
              <a:rPr lang="ru-RU" sz="2600" dirty="0" smtClean="0"/>
              <a:t>Упрощение </a:t>
            </a:r>
            <a:r>
              <a:rPr lang="ru-RU" sz="2600" dirty="0"/>
              <a:t>процедуры </a:t>
            </a:r>
            <a:r>
              <a:rPr lang="ru-RU" sz="2600" b="1" dirty="0"/>
              <a:t>предоставления мер поддержки системообразующим организациям</a:t>
            </a:r>
            <a:r>
              <a:rPr lang="ru-RU" sz="2600" dirty="0"/>
              <a:t>. Принятие мер по активизации оказания помощи системообразующим организациям строительного комплекса на региональном уровне. Разработка методических </a:t>
            </a:r>
            <a:r>
              <a:rPr lang="ru-RU" sz="2600" dirty="0" smtClean="0"/>
              <a:t>рекомендаций;</a:t>
            </a:r>
          </a:p>
          <a:p>
            <a:pPr marL="354013" lvl="0" algn="l"/>
            <a:endParaRPr lang="ru-RU" sz="2600" dirty="0"/>
          </a:p>
          <a:p>
            <a:pPr marL="354013" lvl="0" algn="l"/>
            <a:r>
              <a:rPr lang="ru-RU" sz="2600" b="1" dirty="0" smtClean="0"/>
              <a:t>5. </a:t>
            </a:r>
            <a:r>
              <a:rPr lang="ru-RU" sz="2600" dirty="0" smtClean="0"/>
              <a:t>Разработать </a:t>
            </a:r>
            <a:r>
              <a:rPr lang="ru-RU" sz="2600" b="1" dirty="0"/>
              <a:t>методические документы по реализации положений Федерального закона от 01.04.2020 № 98-ФЗ</a:t>
            </a:r>
            <a:r>
              <a:rPr lang="ru-RU" sz="2600" dirty="0"/>
              <a:t>, предусматривающие возможность изменения срока исполнения государственного контракта и цены контракта. Распространить возможность увеличение цены контракта и сроков их исполнения, предусмотренных Федеральным законом от 01.04.2020 № 98-ФЗ на строительные контракты, заключенные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в </a:t>
            </a:r>
            <a:r>
              <a:rPr lang="ru-RU" sz="2600" dirty="0"/>
              <a:t>соответствии с Федеральным законом от 18.07.2011 № 223-ФЗ и постановлением Правительства РФ от 01.07.2016 № </a:t>
            </a:r>
            <a:r>
              <a:rPr lang="ru-RU" sz="2600" dirty="0" smtClean="0"/>
              <a:t>615</a:t>
            </a:r>
            <a:r>
              <a:rPr lang="ru-RU" sz="2600" dirty="0"/>
              <a:t>;</a:t>
            </a:r>
            <a:endParaRPr lang="ru-RU" sz="2600" dirty="0" smtClean="0"/>
          </a:p>
          <a:p>
            <a:pPr marL="354013" lvl="0" algn="l"/>
            <a:endParaRPr lang="ru-RU" sz="2600" dirty="0"/>
          </a:p>
          <a:p>
            <a:pPr marL="354013" lvl="0" algn="l"/>
            <a:r>
              <a:rPr lang="ru-RU" sz="2600" b="1" dirty="0" smtClean="0"/>
              <a:t>6. </a:t>
            </a:r>
            <a:r>
              <a:rPr lang="ru-RU" sz="2600" dirty="0" smtClean="0"/>
              <a:t>Перенос </a:t>
            </a:r>
            <a:r>
              <a:rPr lang="ru-RU" sz="2600" dirty="0"/>
              <a:t>для МСП строительной отрасли </a:t>
            </a:r>
            <a:r>
              <a:rPr lang="ru-RU" sz="2600" b="1" dirty="0"/>
              <a:t>сроков уплаты налогов, авансовых платежей </a:t>
            </a:r>
            <a:r>
              <a:rPr lang="ru-RU" sz="2600" dirty="0"/>
              <a:t>по налогам и страховых взносов, в том числе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за </a:t>
            </a:r>
            <a:r>
              <a:rPr lang="ru-RU" sz="2600" dirty="0"/>
              <a:t>III и IV кварталы 2020 </a:t>
            </a:r>
            <a:r>
              <a:rPr lang="ru-RU" sz="2600" dirty="0" smtClean="0"/>
              <a:t>года</a:t>
            </a:r>
            <a:r>
              <a:rPr lang="ru-RU" sz="2600" dirty="0"/>
              <a:t>;</a:t>
            </a:r>
            <a:endParaRPr lang="ru-RU" sz="2600" dirty="0" smtClean="0"/>
          </a:p>
          <a:p>
            <a:pPr marL="354013" lvl="0" algn="l"/>
            <a:endParaRPr lang="ru-RU" sz="2600" dirty="0"/>
          </a:p>
          <a:p>
            <a:pPr marL="354013" lvl="0" algn="l"/>
            <a:r>
              <a:rPr lang="ru-RU" sz="2600" b="1" dirty="0" smtClean="0"/>
              <a:t>7. </a:t>
            </a:r>
            <a:r>
              <a:rPr lang="ru-RU" sz="2600" dirty="0" smtClean="0"/>
              <a:t>Принятие </a:t>
            </a:r>
            <a:r>
              <a:rPr lang="ru-RU" sz="2600" b="1" dirty="0"/>
              <a:t>антикризисных мер поддержки для НКО, действующих в сфере строительства</a:t>
            </a:r>
            <a:r>
              <a:rPr lang="ru-RU" sz="2600" dirty="0"/>
              <a:t>, в том числе СРО. Распространение на СРО мер поддержки, принятых для субъектов МСП. Предоставление субсидий на выплату заработной платы и арендных платежей для СРО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16" name="Shape 139"/>
          <p:cNvSpPr/>
          <p:nvPr/>
        </p:nvSpPr>
        <p:spPr>
          <a:xfrm>
            <a:off x="23633971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17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55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</a:blip>
          <a:stretch>
            <a:fillRect/>
          </a:stretch>
        </p:blipFill>
        <p:spPr>
          <a:xfrm>
            <a:off x="-6075" y="-9497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0" y="1265741"/>
            <a:ext cx="18151479" cy="1016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Предложения по изменению </a:t>
            </a:r>
            <a:r>
              <a:rPr lang="ru-RU" sz="5200" dirty="0" smtClean="0">
                <a:solidFill>
                  <a:schemeClr val="bg1"/>
                </a:solidFill>
              </a:rPr>
              <a:t>законодательства</a:t>
            </a:r>
            <a:endParaRPr lang="ru-RU" sz="52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2877" y="3132892"/>
            <a:ext cx="23028173" cy="7746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 smtClean="0"/>
              <a:t>В </a:t>
            </a:r>
            <a:r>
              <a:rPr lang="ru-RU" sz="4000" b="1" dirty="0"/>
              <a:t>сфере жилищного строительства и проектного финансирования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12877" y="4154405"/>
            <a:ext cx="23028170" cy="930033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287338" lvl="0" algn="l"/>
            <a:r>
              <a:rPr lang="ru-RU" sz="2200" b="1" dirty="0" smtClean="0"/>
              <a:t>1. </a:t>
            </a:r>
            <a:r>
              <a:rPr lang="ru-RU" sz="2200" dirty="0" smtClean="0"/>
              <a:t>Принятие </a:t>
            </a:r>
            <a:r>
              <a:rPr lang="ru-RU" sz="2200" dirty="0"/>
              <a:t>мер по вовлечению в жилищное строительство земельных участков, находящихся в собственности субъектов РФ и муниципальных образований. Установление для региональных и муниципальных органов власти целевых показателей по вовлечению в оборот подготовленных для строительства земельных участков</a:t>
            </a:r>
            <a:r>
              <a:rPr lang="ru-RU" sz="2200" dirty="0" smtClean="0"/>
              <a:t>.</a:t>
            </a:r>
          </a:p>
          <a:p>
            <a:pPr marL="287338" lvl="0" algn="l"/>
            <a:endParaRPr lang="ru-RU" sz="2200" dirty="0"/>
          </a:p>
          <a:p>
            <a:pPr marL="287338" lvl="0" algn="l"/>
            <a:r>
              <a:rPr lang="ru-RU" sz="2200" b="1" dirty="0" smtClean="0"/>
              <a:t>2. </a:t>
            </a:r>
            <a:r>
              <a:rPr lang="ru-RU" sz="2200" dirty="0" smtClean="0"/>
              <a:t>Сокращение </a:t>
            </a:r>
            <a:r>
              <a:rPr lang="ru-RU" sz="2200" dirty="0"/>
              <a:t>сроков предоставления земельных участков для строительства, законодательное закрепление возможности проведения аукционов, в том числе предусмотренных Градостроительным кодексом Российской Федерации, в электронном виде</a:t>
            </a:r>
            <a:r>
              <a:rPr lang="ru-RU" sz="2200" dirty="0" smtClean="0"/>
              <a:t>;</a:t>
            </a:r>
          </a:p>
          <a:p>
            <a:pPr marL="287338" lvl="0" algn="l"/>
            <a:endParaRPr lang="ru-RU" sz="2200" dirty="0"/>
          </a:p>
          <a:p>
            <a:pPr marL="287338" lvl="0" algn="l"/>
            <a:r>
              <a:rPr lang="ru-RU" sz="2200" b="1" dirty="0" smtClean="0"/>
              <a:t>3. </a:t>
            </a:r>
            <a:r>
              <a:rPr lang="ru-RU" sz="2200" dirty="0" smtClean="0"/>
              <a:t>Разработка </a:t>
            </a:r>
            <a:r>
              <a:rPr lang="ru-RU" sz="2200" dirty="0"/>
              <a:t>методических</a:t>
            </a:r>
            <a:r>
              <a:rPr lang="ru-RU" sz="2200" b="1" dirty="0"/>
              <a:t> </a:t>
            </a:r>
            <a:r>
              <a:rPr lang="ru-RU" sz="2200" dirty="0"/>
              <a:t>рекомендаций по утверждению и внесению изменений в документы </a:t>
            </a:r>
            <a:r>
              <a:rPr lang="ru-RU" sz="2200" dirty="0" err="1" smtClean="0"/>
              <a:t>терр</a:t>
            </a:r>
            <a:r>
              <a:rPr lang="ru-RU" sz="2200" dirty="0" smtClean="0"/>
              <a:t>. </a:t>
            </a:r>
            <a:r>
              <a:rPr lang="ru-RU" sz="2200" dirty="0"/>
              <a:t>планирования и градостроительного зонирования</a:t>
            </a:r>
            <a:r>
              <a:rPr lang="ru-RU" sz="2200" dirty="0" smtClean="0"/>
              <a:t>.</a:t>
            </a:r>
          </a:p>
          <a:p>
            <a:pPr marL="287338" lvl="0" algn="l"/>
            <a:endParaRPr lang="ru-RU" sz="2200" dirty="0"/>
          </a:p>
          <a:p>
            <a:pPr marL="287338" algn="l"/>
            <a:r>
              <a:rPr lang="ru-RU" sz="2200" b="1" dirty="0" smtClean="0"/>
              <a:t>4. </a:t>
            </a:r>
            <a:r>
              <a:rPr lang="ru-RU" sz="2200" dirty="0" smtClean="0"/>
              <a:t>Законодательное </a:t>
            </a:r>
            <a:r>
              <a:rPr lang="ru-RU" sz="2200" dirty="0"/>
              <a:t>урегулирование правоотношений застройщика с кредитной организацией, установив при этом:</a:t>
            </a:r>
          </a:p>
          <a:p>
            <a:pPr marL="709613" algn="l"/>
            <a:r>
              <a:rPr lang="ru-RU" sz="2200" dirty="0"/>
              <a:t>-исключение дополнительных банковских комиссий и иных платежей, учет всех рисков в размере процентной ставки по кредиту;</a:t>
            </a:r>
          </a:p>
          <a:p>
            <a:pPr marL="709613" algn="l"/>
            <a:r>
              <a:rPr lang="ru-RU" sz="2200" dirty="0"/>
              <a:t>-запрет на увеличение кредитной ставки в ходе строительства по любым причинам;</a:t>
            </a:r>
          </a:p>
          <a:p>
            <a:pPr marL="709613" algn="l"/>
            <a:r>
              <a:rPr lang="ru-RU" sz="2200" dirty="0" smtClean="0"/>
              <a:t>-</a:t>
            </a:r>
            <a:r>
              <a:rPr lang="ru-RU" sz="2200" dirty="0"/>
              <a:t>запрет «навязывания» застройщику дополнительных услуг «инжиниринговых компаний», страховых организаций и т.д</a:t>
            </a:r>
            <a:r>
              <a:rPr lang="ru-RU" sz="2200" dirty="0" smtClean="0"/>
              <a:t>.;</a:t>
            </a:r>
          </a:p>
          <a:p>
            <a:pPr marL="287338" algn="l"/>
            <a:endParaRPr lang="ru-RU" sz="2200" dirty="0"/>
          </a:p>
          <a:p>
            <a:pPr marL="287338" algn="l"/>
            <a:r>
              <a:rPr lang="ru-RU" sz="2200" b="1" dirty="0" smtClean="0"/>
              <a:t>5. </a:t>
            </a:r>
            <a:r>
              <a:rPr lang="ru-RU" sz="2200" dirty="0" smtClean="0"/>
              <a:t>Внесение </a:t>
            </a:r>
            <a:r>
              <a:rPr lang="ru-RU" sz="2200" dirty="0"/>
              <a:t>изменений в Федеральный закон от 30.12.2004 № 214-ФЗ об установлении досудебного порядка урегулирования споров при выявлении строительных недостатков объектов недвижимости, предусматривающего первоочередное предъявление застройщику требования об устранении недостатков</a:t>
            </a:r>
            <a:r>
              <a:rPr lang="ru-RU" sz="2200" dirty="0" smtClean="0"/>
              <a:t>;</a:t>
            </a:r>
          </a:p>
          <a:p>
            <a:pPr marL="287338" algn="l"/>
            <a:endParaRPr lang="ru-RU" sz="2200" dirty="0"/>
          </a:p>
          <a:p>
            <a:pPr marL="287338" algn="l"/>
            <a:r>
              <a:rPr lang="ru-RU" sz="2200" b="1" dirty="0" smtClean="0"/>
              <a:t>6. </a:t>
            </a:r>
            <a:r>
              <a:rPr lang="ru-RU" sz="2200" dirty="0" smtClean="0"/>
              <a:t>Предоставление </a:t>
            </a:r>
            <a:r>
              <a:rPr lang="ru-RU" sz="2200" dirty="0"/>
              <a:t>застройщикам возможности поэтапного погашения проектного финансирования за счет средств на счетах </a:t>
            </a:r>
            <a:r>
              <a:rPr lang="ru-RU" sz="2200" dirty="0" err="1"/>
              <a:t>эскроу</a:t>
            </a:r>
            <a:r>
              <a:rPr lang="ru-RU" sz="2200" dirty="0"/>
              <a:t> при достижении определенной степени строительной готовности объекта недвижимости</a:t>
            </a:r>
            <a:r>
              <a:rPr lang="ru-RU" sz="2200" dirty="0" smtClean="0"/>
              <a:t>.</a:t>
            </a:r>
          </a:p>
          <a:p>
            <a:pPr marL="287338" algn="l"/>
            <a:endParaRPr lang="ru-RU" sz="2200" dirty="0"/>
          </a:p>
          <a:p>
            <a:pPr marL="287338" algn="l"/>
            <a:r>
              <a:rPr lang="ru-RU" sz="2200" b="1" dirty="0" smtClean="0"/>
              <a:t>7. </a:t>
            </a:r>
            <a:r>
              <a:rPr lang="ru-RU" sz="2200" dirty="0" smtClean="0"/>
              <a:t>Оптимизация </a:t>
            </a:r>
            <a:r>
              <a:rPr lang="ru-RU" sz="2200" dirty="0"/>
              <a:t>налоговой нагрузки на застройщиков при реализации проектов жилищного </a:t>
            </a:r>
            <a:r>
              <a:rPr lang="ru-RU" sz="2200" dirty="0" smtClean="0"/>
              <a:t>строительства.</a:t>
            </a:r>
          </a:p>
          <a:p>
            <a:pPr marL="287338" algn="l"/>
            <a:endParaRPr lang="ru-RU" sz="2200" dirty="0"/>
          </a:p>
          <a:p>
            <a:pPr marL="287338" algn="l"/>
            <a:r>
              <a:rPr lang="ru-RU" sz="2200" b="1" dirty="0" smtClean="0"/>
              <a:t>8. </a:t>
            </a:r>
            <a:r>
              <a:rPr lang="ru-RU" sz="2200" dirty="0" smtClean="0"/>
              <a:t>Установление </a:t>
            </a:r>
            <a:r>
              <a:rPr lang="ru-RU" sz="2200" dirty="0"/>
              <a:t>возможности продления договоров комплексного освоения территорий и развития застроенных территорий по инициативе застройщика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>при </a:t>
            </a:r>
            <a:r>
              <a:rPr lang="ru-RU" sz="2200" dirty="0"/>
              <a:t>условии, если указанным застройщиком ведется строительство объектов долевого строительства на указанной территории</a:t>
            </a:r>
            <a:r>
              <a:rPr lang="ru-RU" sz="2200" dirty="0" smtClean="0"/>
              <a:t>.</a:t>
            </a:r>
          </a:p>
          <a:p>
            <a:pPr marL="287338" algn="l"/>
            <a:endParaRPr lang="ru-RU" sz="2200" dirty="0"/>
          </a:p>
          <a:p>
            <a:pPr marL="287338" algn="l"/>
            <a:r>
              <a:rPr lang="ru-RU" sz="2200" b="1" dirty="0" smtClean="0"/>
              <a:t>9. </a:t>
            </a:r>
            <a:r>
              <a:rPr lang="ru-RU" sz="2200" dirty="0" smtClean="0"/>
              <a:t>Корректировка </a:t>
            </a:r>
            <a:r>
              <a:rPr lang="ru-RU" sz="2200" dirty="0"/>
              <a:t>критериев уровня кредитоспособности застройщиков, предусмотренных в Положении Банка России от 28 июня 2017 года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№ </a:t>
            </a:r>
            <a:r>
              <a:rPr lang="ru-RU" sz="2200" dirty="0"/>
              <a:t>590-П «О порядке формирования кредитными организациями резервов на возможные потери по ссудам, ссудной и приравненной к ней задолженности</a:t>
            </a:r>
            <a:r>
              <a:rPr lang="ru-RU" sz="2200" dirty="0" smtClean="0"/>
              <a:t>».</a:t>
            </a:r>
            <a:endParaRPr lang="ru-RU" sz="2700" dirty="0"/>
          </a:p>
        </p:txBody>
      </p:sp>
      <p:sp>
        <p:nvSpPr>
          <p:cNvPr id="17" name="Shape 139"/>
          <p:cNvSpPr/>
          <p:nvPr/>
        </p:nvSpPr>
        <p:spPr>
          <a:xfrm>
            <a:off x="23633971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18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40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</a:blip>
          <a:stretch>
            <a:fillRect/>
          </a:stretch>
        </p:blipFill>
        <p:spPr>
          <a:xfrm>
            <a:off x="1056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0" y="1265741"/>
            <a:ext cx="18151479" cy="1016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Предложения по изменению </a:t>
            </a:r>
            <a:r>
              <a:rPr lang="ru-RU" sz="5200" dirty="0" smtClean="0">
                <a:solidFill>
                  <a:schemeClr val="bg1"/>
                </a:solidFill>
              </a:rPr>
              <a:t>законодательства</a:t>
            </a:r>
            <a:endParaRPr lang="ru-RU" sz="52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2877" y="3132892"/>
            <a:ext cx="23028173" cy="7746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/>
              <a:t>В сфере подключения к сетям инженерно-технического обеспечения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12877" y="4154404"/>
            <a:ext cx="23028170" cy="9300339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287338" lvl="0" algn="l"/>
            <a:r>
              <a:rPr lang="ru-RU" sz="2600" b="1" dirty="0" smtClean="0"/>
              <a:t>1. </a:t>
            </a:r>
            <a:r>
              <a:rPr lang="ru-RU" sz="2600" dirty="0" smtClean="0"/>
              <a:t>Перевод </a:t>
            </a:r>
            <a:r>
              <a:rPr lang="ru-RU" sz="2600" dirty="0"/>
              <a:t>услуги по технологическому присоединению (подключению) в электронный вид через механизм «Единого окна» на базе органа власти или подведомственной организации в субъекте Российской Федерации</a:t>
            </a:r>
            <a:r>
              <a:rPr lang="ru-RU" sz="2600" dirty="0" smtClean="0"/>
              <a:t>.</a:t>
            </a:r>
          </a:p>
          <a:p>
            <a:pPr marL="287338" lvl="0" algn="l"/>
            <a:endParaRPr lang="ru-RU" sz="2600" dirty="0"/>
          </a:p>
          <a:p>
            <a:pPr marL="287338" lvl="0" algn="l"/>
            <a:r>
              <a:rPr lang="ru-RU" sz="2600" b="1" dirty="0" smtClean="0"/>
              <a:t>2. </a:t>
            </a:r>
            <a:r>
              <a:rPr lang="ru-RU" sz="2600" dirty="0" smtClean="0"/>
              <a:t>Введение </a:t>
            </a:r>
            <a:r>
              <a:rPr lang="ru-RU" sz="2600" dirty="0"/>
              <a:t>института независимой оценки технических условий и решений, выдаваемых застройщикам </a:t>
            </a:r>
            <a:r>
              <a:rPr lang="ru-RU" sz="2600" dirty="0" err="1"/>
              <a:t>ресурсоснабжающими</a:t>
            </a:r>
            <a:r>
              <a:rPr lang="ru-RU" sz="2600" dirty="0"/>
              <a:t> организациями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в </a:t>
            </a:r>
            <a:r>
              <a:rPr lang="ru-RU" sz="2600" dirty="0"/>
              <a:t>процессе технологического присоединения</a:t>
            </a:r>
            <a:r>
              <a:rPr lang="ru-RU" sz="2600" dirty="0" smtClean="0"/>
              <a:t>.</a:t>
            </a:r>
          </a:p>
          <a:p>
            <a:pPr marL="287338" lvl="0" algn="l"/>
            <a:endParaRPr lang="ru-RU" sz="2600" dirty="0"/>
          </a:p>
          <a:p>
            <a:pPr marL="287338" lvl="0" algn="l"/>
            <a:r>
              <a:rPr lang="ru-RU" sz="2600" b="1" dirty="0" smtClean="0"/>
              <a:t>3. </a:t>
            </a:r>
            <a:r>
              <a:rPr lang="ru-RU" sz="2600" dirty="0" smtClean="0"/>
              <a:t>Нормативное </a:t>
            </a:r>
            <a:r>
              <a:rPr lang="ru-RU" sz="2600" dirty="0"/>
              <a:t>закрепление возможности переуступки мощности от потребителя услуги по технологическому присоединению (подключению)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к </a:t>
            </a:r>
            <a:r>
              <a:rPr lang="ru-RU" sz="2600" dirty="0"/>
              <a:t>другой заинтересованной организации</a:t>
            </a:r>
            <a:r>
              <a:rPr lang="ru-RU" sz="2600" dirty="0" smtClean="0"/>
              <a:t>.</a:t>
            </a:r>
          </a:p>
          <a:p>
            <a:pPr marL="287338" lvl="0" algn="l"/>
            <a:endParaRPr lang="ru-RU" sz="2600" dirty="0"/>
          </a:p>
          <a:p>
            <a:pPr marL="287338" lvl="0" algn="l"/>
            <a:r>
              <a:rPr lang="ru-RU" sz="2600" b="1" dirty="0" smtClean="0"/>
              <a:t>4. </a:t>
            </a:r>
            <a:r>
              <a:rPr lang="ru-RU" sz="2600" dirty="0" smtClean="0"/>
              <a:t>Введение </a:t>
            </a:r>
            <a:r>
              <a:rPr lang="ru-RU" sz="2600" dirty="0"/>
              <a:t>возможности корректировки технических условий без их отмены по результатам проектирования объектов жилищного строительства</a:t>
            </a:r>
            <a:r>
              <a:rPr lang="ru-RU" sz="2600" dirty="0" smtClean="0"/>
              <a:t>.</a:t>
            </a:r>
          </a:p>
          <a:p>
            <a:pPr marL="287338" lvl="0" algn="l"/>
            <a:endParaRPr lang="ru-RU" sz="2600" dirty="0"/>
          </a:p>
          <a:p>
            <a:pPr marL="287338" lvl="0" algn="l"/>
            <a:r>
              <a:rPr lang="ru-RU" sz="2600" b="1" dirty="0" smtClean="0"/>
              <a:t>5. </a:t>
            </a:r>
            <a:r>
              <a:rPr lang="ru-RU" sz="2600" dirty="0" smtClean="0"/>
              <a:t>Исключение </a:t>
            </a:r>
            <a:r>
              <a:rPr lang="ru-RU" sz="2600" dirty="0"/>
              <a:t>из перечня документов, необходимых для выдачи актов технологического присоединения к сетям инженерно-технического обеспечения и из исчерпывающего перечня процедур в сфере жилищного строительства, утвержденного постановлением Правительства РФ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от </a:t>
            </a:r>
            <a:r>
              <a:rPr lang="ru-RU" sz="2600" dirty="0"/>
              <a:t>30 апреля 2014 года № 403, разрешений на допуск в эксплуатацию электрических и тепловых установок, оформляемых </a:t>
            </a:r>
            <a:r>
              <a:rPr lang="ru-RU" sz="2600" dirty="0" err="1"/>
              <a:t>Ростехнадзором</a:t>
            </a:r>
            <a:r>
              <a:rPr lang="ru-RU" sz="2600" dirty="0" smtClean="0"/>
              <a:t>.</a:t>
            </a:r>
          </a:p>
          <a:p>
            <a:pPr marL="287338" lvl="0" algn="l"/>
            <a:endParaRPr lang="ru-RU" sz="2600" dirty="0"/>
          </a:p>
          <a:p>
            <a:pPr marL="287338" lvl="0" algn="l"/>
            <a:r>
              <a:rPr lang="ru-RU" sz="2600" b="1" dirty="0" smtClean="0"/>
              <a:t>6. </a:t>
            </a:r>
            <a:r>
              <a:rPr lang="ru-RU" sz="2600" dirty="0" smtClean="0"/>
              <a:t>Освобождение </a:t>
            </a:r>
            <a:r>
              <a:rPr lang="ru-RU" sz="2600" dirty="0" err="1"/>
              <a:t>энергоснабжающих</a:t>
            </a:r>
            <a:r>
              <a:rPr lang="ru-RU" sz="2600" dirty="0"/>
              <a:t> организаций от налоговой нагрузки, возникающей у них при безвозмездной приемке от застройщиков в собственность вновь создаваемых (реконструируемых) объектов инженерной инфраструктуры (при выносе данных объектов из пятна застройки</a:t>
            </a:r>
            <a:r>
              <a:rPr lang="ru-RU" sz="2600" dirty="0" smtClean="0"/>
              <a:t>).</a:t>
            </a:r>
          </a:p>
          <a:p>
            <a:pPr marL="287338" lvl="0" algn="l"/>
            <a:endParaRPr lang="ru-RU" sz="2600" dirty="0"/>
          </a:p>
          <a:p>
            <a:pPr marL="287338" lvl="0" algn="l"/>
            <a:r>
              <a:rPr lang="ru-RU" sz="2600" b="1" dirty="0" smtClean="0"/>
              <a:t>7. </a:t>
            </a:r>
            <a:r>
              <a:rPr lang="ru-RU" sz="2600" dirty="0" smtClean="0"/>
              <a:t>Разработка </a:t>
            </a:r>
            <a:r>
              <a:rPr lang="ru-RU" sz="2600" dirty="0"/>
              <a:t>поправок в земельное законодательство и в законодательство о технологическом подключении (присоединении) для придания «предварительным техническим условиям», получаемыми организаторами аукциона на право аренды земельных участков для целей застройки или участниками таких аукционов, статуса оферты </a:t>
            </a:r>
            <a:r>
              <a:rPr lang="ru-RU" sz="2600" dirty="0" err="1"/>
              <a:t>ресурсоснабжающей</a:t>
            </a:r>
            <a:r>
              <a:rPr lang="ru-RU" sz="2600" dirty="0"/>
              <a:t> организации</a:t>
            </a:r>
            <a:r>
              <a:rPr lang="ru-RU" sz="2600" dirty="0" smtClean="0"/>
              <a:t>.</a:t>
            </a:r>
            <a:endParaRPr lang="ru-RU" sz="2700" dirty="0"/>
          </a:p>
        </p:txBody>
      </p:sp>
      <p:sp>
        <p:nvSpPr>
          <p:cNvPr id="10" name="Shape 139"/>
          <p:cNvSpPr/>
          <p:nvPr/>
        </p:nvSpPr>
        <p:spPr>
          <a:xfrm>
            <a:off x="23633971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19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646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</a:blip>
          <a:stretch>
            <a:fillRect/>
          </a:stretch>
        </p:blipFill>
        <p:spPr>
          <a:xfrm>
            <a:off x="9606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0" y="1265741"/>
            <a:ext cx="18151479" cy="1016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Предложения по изменению </a:t>
            </a:r>
            <a:r>
              <a:rPr lang="ru-RU" sz="5200" dirty="0" smtClean="0">
                <a:solidFill>
                  <a:schemeClr val="bg1"/>
                </a:solidFill>
              </a:rPr>
              <a:t>законодательства</a:t>
            </a:r>
            <a:endParaRPr lang="ru-RU" sz="52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2877" y="3132892"/>
            <a:ext cx="23028173" cy="7746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 smtClean="0"/>
              <a:t>В </a:t>
            </a:r>
            <a:r>
              <a:rPr lang="ru-RU" sz="4000" b="1" dirty="0"/>
              <a:t>сфере государственных закупок и ценообразования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12877" y="4154404"/>
            <a:ext cx="23028170" cy="920703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354013" algn="l"/>
            <a:r>
              <a:rPr lang="ru-RU" sz="2400" b="1" dirty="0" smtClean="0"/>
              <a:t>1. </a:t>
            </a:r>
            <a:r>
              <a:rPr lang="ru-RU" sz="2400" dirty="0" smtClean="0"/>
              <a:t>Введение </a:t>
            </a:r>
            <a:r>
              <a:rPr lang="ru-RU" sz="2400" dirty="0"/>
              <a:t>запрета на реализацию контрактов ниже себестоимости, в том числе при закупках по коммерческим контрактам</a:t>
            </a:r>
            <a:r>
              <a:rPr lang="ru-RU" sz="2400" dirty="0" smtClean="0"/>
              <a:t>;</a:t>
            </a:r>
            <a:r>
              <a:rPr lang="ru-RU" sz="600" dirty="0" smtClean="0"/>
              <a:t>  </a:t>
            </a:r>
          </a:p>
          <a:p>
            <a:pPr marL="811213" indent="-457200" algn="l">
              <a:buAutoNum type="arabicPeriod"/>
            </a:pPr>
            <a:endParaRPr lang="ru-RU" sz="900" dirty="0" smtClean="0"/>
          </a:p>
          <a:p>
            <a:pPr marL="811213" indent="-457200" algn="l">
              <a:buAutoNum type="arabicPeriod"/>
            </a:pPr>
            <a:endParaRPr lang="ru-RU" sz="1400" dirty="0"/>
          </a:p>
          <a:p>
            <a:pPr marL="354013" algn="l"/>
            <a:r>
              <a:rPr lang="ru-RU" sz="2400" b="1" dirty="0" smtClean="0"/>
              <a:t>2. </a:t>
            </a:r>
            <a:r>
              <a:rPr lang="ru-RU" sz="2400" dirty="0" smtClean="0"/>
              <a:t>Установить </a:t>
            </a:r>
            <a:r>
              <a:rPr lang="ru-RU" sz="2400" dirty="0"/>
              <a:t>в Федеральных законах от 05.04.2013 № 44-ФЗ, от 18.07.2011 № 223-ФЗ, в постановлении Правительства РФ от 01.07.2016 № 615 обязательный срок приемки и оплаты выполненных работ по государственным (муниципальным) контрактам – не более 10 дней</a:t>
            </a:r>
            <a:r>
              <a:rPr lang="ru-RU" sz="2400" dirty="0" smtClean="0"/>
              <a:t>;</a:t>
            </a:r>
            <a:r>
              <a:rPr lang="ru-RU" sz="600" dirty="0" smtClean="0"/>
              <a:t>      </a:t>
            </a:r>
          </a:p>
          <a:p>
            <a:pPr marL="354013" algn="l"/>
            <a:r>
              <a:rPr lang="ru-RU" sz="2400" dirty="0" smtClean="0"/>
              <a:t>       </a:t>
            </a:r>
            <a:endParaRPr lang="ru-RU" sz="2400" dirty="0"/>
          </a:p>
          <a:p>
            <a:pPr marL="354013" algn="l"/>
            <a:r>
              <a:rPr lang="ru-RU" sz="2400" b="1" dirty="0" smtClean="0"/>
              <a:t>3. </a:t>
            </a:r>
            <a:r>
              <a:rPr lang="ru-RU" sz="2400" dirty="0" smtClean="0"/>
              <a:t>Установить </a:t>
            </a:r>
            <a:r>
              <a:rPr lang="ru-RU" sz="2400" dirty="0"/>
              <a:t>приоритет региональных подрядчиков при проведении конкурентных процедур на контракты стоимостью до 60 млн. рублей</a:t>
            </a:r>
            <a:r>
              <a:rPr lang="ru-RU" sz="2400" dirty="0" smtClean="0"/>
              <a:t>.</a:t>
            </a:r>
            <a:r>
              <a:rPr lang="ru-RU" sz="900" dirty="0" smtClean="0"/>
              <a:t>       </a:t>
            </a:r>
          </a:p>
          <a:p>
            <a:pPr marL="354013" algn="l"/>
            <a:r>
              <a:rPr lang="ru-RU" sz="2400" dirty="0" smtClean="0"/>
              <a:t>    </a:t>
            </a:r>
            <a:endParaRPr lang="ru-RU" sz="2400" dirty="0"/>
          </a:p>
          <a:p>
            <a:pPr marL="354013" algn="l"/>
            <a:r>
              <a:rPr lang="ru-RU" sz="2400" b="1" dirty="0" smtClean="0"/>
              <a:t>4. </a:t>
            </a:r>
            <a:r>
              <a:rPr lang="ru-RU" sz="2400" dirty="0" smtClean="0"/>
              <a:t>Отменить </a:t>
            </a:r>
            <a:r>
              <a:rPr lang="ru-RU" sz="2400" dirty="0"/>
              <a:t>банковские гарантии для подрядных организаций – членов СРО при реализации государственных контрактов стоимостью до 10 млн. рублей</a:t>
            </a:r>
            <a:r>
              <a:rPr lang="ru-RU" sz="2400" dirty="0" smtClean="0"/>
              <a:t>.</a:t>
            </a:r>
          </a:p>
          <a:p>
            <a:pPr marL="354013" algn="l"/>
            <a:r>
              <a:rPr lang="ru-RU" sz="2400" dirty="0"/>
              <a:t> </a:t>
            </a:r>
            <a:r>
              <a:rPr lang="ru-RU" sz="600" dirty="0" smtClean="0"/>
              <a:t>       </a:t>
            </a:r>
            <a:endParaRPr lang="ru-RU" sz="600" dirty="0"/>
          </a:p>
          <a:p>
            <a:pPr marL="354013" algn="l"/>
            <a:r>
              <a:rPr lang="ru-RU" sz="2400" b="1" dirty="0" smtClean="0"/>
              <a:t>5. </a:t>
            </a:r>
            <a:r>
              <a:rPr lang="ru-RU" sz="2400" dirty="0" smtClean="0"/>
              <a:t>Установить </a:t>
            </a:r>
            <a:r>
              <a:rPr lang="ru-RU" sz="2400" dirty="0"/>
              <a:t>в Федеральных законах </a:t>
            </a:r>
            <a:r>
              <a:rPr lang="ru-RU" sz="2400" dirty="0" smtClean="0"/>
              <a:t>от 05.04.2013 № </a:t>
            </a:r>
            <a:r>
              <a:rPr lang="ru-RU" sz="2400" dirty="0"/>
              <a:t>44-ФЗ, </a:t>
            </a:r>
            <a:r>
              <a:rPr lang="ru-RU" sz="2400" dirty="0" smtClean="0"/>
              <a:t>от 18.07.2011 № </a:t>
            </a:r>
            <a:r>
              <a:rPr lang="ru-RU" sz="2400" dirty="0"/>
              <a:t>223-ФЗ, от 26.07.2006 №135-ФЗ, в постановлении Правительства РФ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01.07.2016 № 615 право </a:t>
            </a:r>
            <a:r>
              <a:rPr lang="ru-RU" sz="2400" dirty="0" smtClean="0"/>
              <a:t>СРО осуществлять </a:t>
            </a:r>
            <a:r>
              <a:rPr lang="ru-RU" sz="2400" dirty="0"/>
              <a:t>общественный контроль и обжаловать действия (бездействие) участников закупки в целях защиты прав своего члена – участника такой </a:t>
            </a:r>
            <a:r>
              <a:rPr lang="ru-RU" sz="2400" dirty="0" smtClean="0"/>
              <a:t>закупки;</a:t>
            </a:r>
            <a:r>
              <a:rPr lang="ru-RU" sz="800" dirty="0" smtClean="0"/>
              <a:t>      </a:t>
            </a:r>
          </a:p>
          <a:p>
            <a:pPr marL="354013" algn="l"/>
            <a:endParaRPr lang="ru-RU" sz="1800" dirty="0" smtClean="0"/>
          </a:p>
          <a:p>
            <a:pPr marL="354013" algn="l"/>
            <a:r>
              <a:rPr lang="ru-RU" sz="2400" b="1" dirty="0" smtClean="0"/>
              <a:t>6. </a:t>
            </a:r>
            <a:r>
              <a:rPr lang="ru-RU" sz="2400" dirty="0" smtClean="0"/>
              <a:t>Установить в Федеральном законе от 05.04.2013 №44-ФЗ и в постановлении Правительства РФ от 08.11.2003 №1005 право доступа к реестру банковских гарантий саморегулируемым организациям в отношении своих членов;</a:t>
            </a:r>
            <a:r>
              <a:rPr lang="ru-RU" sz="1000" dirty="0" smtClean="0"/>
              <a:t>      </a:t>
            </a:r>
          </a:p>
          <a:p>
            <a:pPr marL="354013" algn="l"/>
            <a:endParaRPr lang="ru-RU" sz="2400" dirty="0" smtClean="0"/>
          </a:p>
          <a:p>
            <a:pPr marL="354013" algn="l"/>
            <a:r>
              <a:rPr lang="ru-RU" sz="2400" b="1" dirty="0" smtClean="0"/>
              <a:t>7. </a:t>
            </a:r>
            <a:r>
              <a:rPr lang="ru-RU" sz="2400" dirty="0" smtClean="0"/>
              <a:t>Ввести право заказчика вместо расторжения контракта использовать механизм «замены» подрядчика (замены стороны в договоре подряда) по предложению СРО, в которой состоял предыдущий подрядчик, для завершения работ по контракту без проведения новых торгов и существенного срыва сроков строительства;</a:t>
            </a:r>
            <a:r>
              <a:rPr lang="ru-RU" sz="600" dirty="0" smtClean="0"/>
              <a:t>         </a:t>
            </a:r>
            <a:r>
              <a:rPr lang="ru-RU" sz="1050" dirty="0" smtClean="0"/>
              <a:t> </a:t>
            </a:r>
          </a:p>
          <a:p>
            <a:pPr marL="354013" algn="l"/>
            <a:r>
              <a:rPr lang="ru-RU" sz="2000" dirty="0" smtClean="0"/>
              <a:t>      </a:t>
            </a:r>
          </a:p>
          <a:p>
            <a:pPr marL="354013" algn="l"/>
            <a:r>
              <a:rPr lang="ru-RU" sz="2400" b="1" dirty="0" smtClean="0"/>
              <a:t>8. </a:t>
            </a:r>
            <a:r>
              <a:rPr lang="ru-RU" sz="2400" dirty="0" smtClean="0"/>
              <a:t>Осуществлять </a:t>
            </a:r>
            <a:r>
              <a:rPr lang="ru-RU" sz="2400" dirty="0"/>
              <a:t>расчет индексов изменения сметной стоимости строительства помесячно до конца 2020 </a:t>
            </a:r>
            <a:r>
              <a:rPr lang="ru-RU" sz="2400" dirty="0" smtClean="0"/>
              <a:t>года.</a:t>
            </a:r>
            <a:r>
              <a:rPr lang="ru-RU" sz="1000" dirty="0" smtClean="0"/>
              <a:t>     </a:t>
            </a:r>
          </a:p>
          <a:p>
            <a:pPr marL="354013" algn="l"/>
            <a:r>
              <a:rPr lang="ru-RU" sz="2400" dirty="0"/>
              <a:t> </a:t>
            </a:r>
            <a:r>
              <a:rPr lang="ru-RU" sz="2400" dirty="0" smtClean="0"/>
              <a:t>    </a:t>
            </a:r>
          </a:p>
          <a:p>
            <a:pPr marL="354013" algn="l"/>
            <a:r>
              <a:rPr lang="ru-RU" sz="2400" b="1" dirty="0" smtClean="0"/>
              <a:t>9.</a:t>
            </a:r>
            <a:r>
              <a:rPr lang="ru-RU" sz="2400" dirty="0" smtClean="0"/>
              <a:t> Разрешить субъектам РФ при формировании сметной документации при определении стоимостных величин отказаться от базисно-индексного метода, разрешив использование ресурсного метода (</a:t>
            </a:r>
            <a:r>
              <a:rPr lang="ru-RU" sz="2400" dirty="0" err="1" smtClean="0"/>
              <a:t>конъюктурный</a:t>
            </a:r>
            <a:r>
              <a:rPr lang="ru-RU" sz="2400" dirty="0" smtClean="0"/>
              <a:t> анализ).</a:t>
            </a:r>
          </a:p>
        </p:txBody>
      </p:sp>
      <p:sp>
        <p:nvSpPr>
          <p:cNvPr id="10" name="Shape 139"/>
          <p:cNvSpPr/>
          <p:nvPr/>
        </p:nvSpPr>
        <p:spPr>
          <a:xfrm>
            <a:off x="23633971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20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04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</a:blip>
          <a:stretch>
            <a:fillRect/>
          </a:stretch>
        </p:blipFill>
        <p:spPr>
          <a:xfrm>
            <a:off x="-13328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0" y="1265741"/>
            <a:ext cx="18151479" cy="1016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Предложения по изменению </a:t>
            </a:r>
            <a:r>
              <a:rPr lang="ru-RU" sz="5200" dirty="0" smtClean="0">
                <a:solidFill>
                  <a:schemeClr val="bg1"/>
                </a:solidFill>
              </a:rPr>
              <a:t>законодательства</a:t>
            </a:r>
            <a:endParaRPr lang="ru-RU" sz="52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2877" y="3132892"/>
            <a:ext cx="23028173" cy="7746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 smtClean="0"/>
              <a:t>В </a:t>
            </a:r>
            <a:r>
              <a:rPr lang="ru-RU" sz="4000" b="1" dirty="0"/>
              <a:t>сфере </a:t>
            </a:r>
            <a:r>
              <a:rPr lang="ru-RU" sz="4000" b="1" dirty="0" smtClean="0"/>
              <a:t>саморегулирования</a:t>
            </a:r>
            <a:endParaRPr lang="ru-RU" sz="40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12877" y="4154405"/>
            <a:ext cx="23028170" cy="930033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354013" lvl="0" algn="l"/>
            <a:r>
              <a:rPr lang="ru-RU" sz="2600" b="1" dirty="0" smtClean="0"/>
              <a:t>1. </a:t>
            </a:r>
            <a:r>
              <a:rPr lang="ru-RU" sz="2600" dirty="0" smtClean="0"/>
              <a:t>Установить </a:t>
            </a:r>
            <a:r>
              <a:rPr lang="ru-RU" sz="2600" dirty="0"/>
              <a:t>возможность для СРО, применяющих УСН, производить уплату налога на доходы от размещения в банках средств компенсационных фондов за счет таких доходов</a:t>
            </a:r>
            <a:r>
              <a:rPr lang="ru-RU" sz="2600" dirty="0" smtClean="0"/>
              <a:t>.</a:t>
            </a:r>
          </a:p>
          <a:p>
            <a:pPr marL="354013" lvl="0" algn="l">
              <a:buAutoNum type="arabicPeriod"/>
            </a:pPr>
            <a:endParaRPr lang="ru-RU" sz="2600" dirty="0"/>
          </a:p>
          <a:p>
            <a:pPr marL="354013" lvl="0" algn="l"/>
            <a:r>
              <a:rPr lang="ru-RU" sz="2600" b="1" dirty="0" smtClean="0"/>
              <a:t>2. </a:t>
            </a:r>
            <a:r>
              <a:rPr lang="ru-RU" sz="2600" dirty="0" smtClean="0"/>
              <a:t>Ввести </a:t>
            </a:r>
            <a:r>
              <a:rPr lang="ru-RU" sz="2600" dirty="0"/>
              <a:t>промежуточные уровни ответственности для компенсационного фонда возмещения вреда и компенсационного фонда обеспечения договорных обязательств между существующими первым и вторым уровнями ответственности строительных СРО. </a:t>
            </a:r>
            <a:endParaRPr lang="ru-RU" sz="2600" dirty="0" smtClean="0"/>
          </a:p>
          <a:p>
            <a:pPr marL="354013" lvl="0" algn="l"/>
            <a:endParaRPr lang="ru-RU" sz="2600" dirty="0"/>
          </a:p>
          <a:p>
            <a:pPr marL="354013" lvl="0" algn="l"/>
            <a:r>
              <a:rPr lang="ru-RU" sz="2600" b="1" dirty="0" smtClean="0"/>
              <a:t>3. </a:t>
            </a:r>
            <a:r>
              <a:rPr lang="ru-RU" sz="2600" dirty="0" smtClean="0"/>
              <a:t>Предусмотреть </a:t>
            </a:r>
            <a:r>
              <a:rPr lang="ru-RU" sz="2600" dirty="0"/>
              <a:t>возможность использования процентного дохода, получаемого СРО при размещении средств компенсационных фондов в кредитных организациях, на уплату отчислений на нужды соответствующих национальных объединений, а также на финансирование деятельности таких СРО по исполнению установленных законом функций, включая функцию по контролю деятельности своих членов</a:t>
            </a:r>
            <a:r>
              <a:rPr lang="ru-RU" sz="2600" dirty="0" smtClean="0"/>
              <a:t>;</a:t>
            </a:r>
          </a:p>
          <a:p>
            <a:pPr marL="354013" lvl="0" algn="l"/>
            <a:endParaRPr lang="ru-RU" sz="2600" dirty="0"/>
          </a:p>
          <a:p>
            <a:pPr marL="354013" lvl="0" algn="l"/>
            <a:r>
              <a:rPr lang="ru-RU" sz="2600" b="1" dirty="0" smtClean="0"/>
              <a:t>4. </a:t>
            </a:r>
            <a:r>
              <a:rPr lang="ru-RU" sz="2600" dirty="0" smtClean="0"/>
              <a:t>Введение </a:t>
            </a:r>
            <a:r>
              <a:rPr lang="ru-RU" sz="2600" dirty="0"/>
              <a:t>института независимой оценки квалификации для специалистов, сведения о которых включаются в национальные реестры специалистов</a:t>
            </a:r>
            <a:r>
              <a:rPr lang="ru-RU" sz="2600" dirty="0" smtClean="0"/>
              <a:t>;</a:t>
            </a:r>
          </a:p>
          <a:p>
            <a:pPr marL="354013" lvl="0" algn="l"/>
            <a:endParaRPr lang="ru-RU" sz="2600" dirty="0"/>
          </a:p>
          <a:p>
            <a:pPr marL="354013" lvl="0" algn="l"/>
            <a:r>
              <a:rPr lang="ru-RU" sz="2600" b="1" dirty="0" smtClean="0"/>
              <a:t>5. </a:t>
            </a:r>
            <a:r>
              <a:rPr lang="ru-RU" sz="2600" dirty="0" smtClean="0"/>
              <a:t>Рассмотреть </a:t>
            </a:r>
            <a:r>
              <a:rPr lang="ru-RU" sz="2600" dirty="0"/>
              <a:t>возможность использования средств компенсационных фондов СРО в целях возмещения вреда и осуществления выплат сверх возмещения вреда работникам членов СРО в случае травматизма, а также родственникам таких работников в случае их гибели.</a:t>
            </a:r>
          </a:p>
        </p:txBody>
      </p:sp>
      <p:sp>
        <p:nvSpPr>
          <p:cNvPr id="10" name="Shape 139"/>
          <p:cNvSpPr/>
          <p:nvPr/>
        </p:nvSpPr>
        <p:spPr>
          <a:xfrm>
            <a:off x="23633971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21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8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823709"/>
            <a:ext cx="17212586" cy="197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Антикризисные меры </a:t>
            </a:r>
            <a:r>
              <a:rPr lang="ru-RU" sz="5200" dirty="0" smtClean="0">
                <a:solidFill>
                  <a:schemeClr val="bg1"/>
                </a:solidFill>
              </a:rPr>
              <a:t/>
            </a:r>
            <a:br>
              <a:rPr lang="ru-RU" sz="5200" dirty="0" smtClean="0">
                <a:solidFill>
                  <a:schemeClr val="bg1"/>
                </a:solidFill>
              </a:rPr>
            </a:br>
            <a:r>
              <a:rPr lang="ru-RU" sz="5200" dirty="0" smtClean="0">
                <a:solidFill>
                  <a:schemeClr val="bg1"/>
                </a:solidFill>
              </a:rPr>
              <a:t>поддержки </a:t>
            </a:r>
            <a:r>
              <a:rPr lang="ru-RU" sz="5200" dirty="0">
                <a:solidFill>
                  <a:schemeClr val="bg1"/>
                </a:solidFill>
              </a:rPr>
              <a:t>строительной отрасли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71812" y="3149065"/>
            <a:ext cx="23007928" cy="1528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 smtClean="0"/>
              <a:t>Правительство РФ приняло </a:t>
            </a:r>
            <a:r>
              <a:rPr lang="ru-RU" sz="4000" b="1" dirty="0"/>
              <a:t>целый пакет мер по поддержке строительной отрасли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/>
              <a:t>связи с ограничительными мерами по распространению </a:t>
            </a:r>
            <a:r>
              <a:rPr lang="ru-RU" sz="4000" b="1" dirty="0" err="1"/>
              <a:t>коронавирусной</a:t>
            </a:r>
            <a:r>
              <a:rPr lang="ru-RU" sz="4000" b="1" dirty="0"/>
              <a:t> инфекции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71812" y="4850983"/>
            <a:ext cx="23004123" cy="1944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2400" b="1" u="sng" dirty="0" smtClean="0"/>
              <a:t>Федеральный закон от 01.04.2020 № 98-ФЗ</a:t>
            </a:r>
          </a:p>
          <a:p>
            <a:pPr marL="1695450" indent="-457200" algn="l" defTabSz="1085850">
              <a:buFont typeface="Arial" panose="020B0604020202020204" pitchFamily="34" charset="0"/>
              <a:buChar char="•"/>
            </a:pPr>
            <a:r>
              <a:rPr lang="ru-RU" sz="2400" dirty="0" smtClean="0"/>
              <a:t>о возможности изменения срока исполнения контракта, цены контракта;</a:t>
            </a:r>
          </a:p>
          <a:p>
            <a:pPr marL="1695450" indent="-457200" algn="l" defTabSz="1085850">
              <a:buFont typeface="Arial" panose="020B0604020202020204" pitchFamily="34" charset="0"/>
              <a:buChar char="•"/>
            </a:pPr>
            <a:r>
              <a:rPr lang="ru-RU" sz="2400" dirty="0" smtClean="0"/>
              <a:t>об изменении порядка включения организаций в реестр субъектов малого и среднего предпринимательства;</a:t>
            </a:r>
          </a:p>
          <a:p>
            <a:pPr marL="1695450" indent="-457200" algn="l" defTabSz="1085850">
              <a:buFont typeface="Arial" panose="020B0604020202020204" pitchFamily="34" charset="0"/>
              <a:buChar char="•"/>
            </a:pPr>
            <a:r>
              <a:rPr lang="ru-RU" sz="2400" dirty="0" smtClean="0"/>
              <a:t>об установлении права заказчика до 31.12.2020 при осуществлении закупок субъектами МСП не устанавливать требование </a:t>
            </a:r>
            <a:br>
              <a:rPr lang="ru-RU" sz="2400" dirty="0" smtClean="0"/>
            </a:br>
            <a:r>
              <a:rPr lang="ru-RU" sz="2400" dirty="0" smtClean="0"/>
              <a:t>об обеспечении исполнения контракта и обеспечения гарантийных обязательств.</a:t>
            </a:r>
            <a:endParaRPr lang="ru-RU" sz="2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68947" y="6949268"/>
            <a:ext cx="23006988" cy="994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2400" b="1" u="sng" dirty="0"/>
              <a:t>Федеральный закон </a:t>
            </a:r>
            <a:r>
              <a:rPr lang="ru-RU" sz="2400" b="1" u="sng" dirty="0" smtClean="0"/>
              <a:t>от </a:t>
            </a:r>
            <a:r>
              <a:rPr lang="ru-RU" sz="2400" b="1" u="sng" dirty="0"/>
              <a:t>01.04.2020 № 102-ФЗ </a:t>
            </a:r>
            <a:endParaRPr lang="ru-RU" sz="2400" b="1" u="sng" dirty="0" smtClean="0"/>
          </a:p>
          <a:p>
            <a:r>
              <a:rPr lang="ru-RU" sz="2400" dirty="0" smtClean="0"/>
              <a:t>о </a:t>
            </a:r>
            <a:r>
              <a:rPr lang="ru-RU" sz="2400" dirty="0"/>
              <a:t>снижении ставки страховых взносов для МСП </a:t>
            </a:r>
            <a:r>
              <a:rPr lang="ru-RU" sz="2400" dirty="0" smtClean="0"/>
              <a:t>с 01.01.2021</a:t>
            </a:r>
            <a:endParaRPr lang="ru-RU" sz="2400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8" y="4866642"/>
            <a:ext cx="975356" cy="701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1" y="6958994"/>
            <a:ext cx="975356" cy="701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6" name="Прямоугольник 65"/>
          <p:cNvSpPr/>
          <p:nvPr/>
        </p:nvSpPr>
        <p:spPr>
          <a:xfrm>
            <a:off x="771812" y="8107026"/>
            <a:ext cx="11658106" cy="5399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2000" b="1" u="sng" dirty="0" smtClean="0"/>
              <a:t>Постановление </a:t>
            </a:r>
            <a:r>
              <a:rPr lang="ru-RU" sz="2000" b="1" u="sng" dirty="0"/>
              <a:t>Правительства РФ 03.04.2020 № 438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об </a:t>
            </a:r>
            <a:r>
              <a:rPr lang="ru-RU" sz="2000" dirty="0"/>
              <a:t>особенностях осуществления в 2020 году государственного контроля (надзора)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отношении субъектов МСП и НКО, численностью до 200 человек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u="sng" dirty="0" smtClean="0"/>
              <a:t>Постановление </a:t>
            </a:r>
            <a:r>
              <a:rPr lang="ru-RU" sz="2000" b="1" u="sng" dirty="0"/>
              <a:t>Правительства РФ от 03.04.2020 № 440 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dirty="0" smtClean="0"/>
              <a:t>«</a:t>
            </a:r>
            <a:r>
              <a:rPr lang="ru-RU" sz="2000" dirty="0"/>
              <a:t>О продлении действия разрешений и иных особенностях в отношении разрешительной деятельности в 2020 году», в соответствии с которым разрешения на строительство, которые заканчиваются в период с 06.04.2020 по 01.01.2021, автоматически продлеваются на 1 год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u="sng" dirty="0" smtClean="0"/>
              <a:t>Постановление </a:t>
            </a:r>
            <a:r>
              <a:rPr lang="ru-RU" sz="2000" b="1" u="sng" dirty="0"/>
              <a:t>Правительства РФ от 23.04.2020 № 566</a:t>
            </a:r>
          </a:p>
          <a:p>
            <a:r>
              <a:rPr lang="ru-RU" sz="2000" dirty="0"/>
              <a:t>о субсидировании ставки по ипотечным кредитам до 6,5</a:t>
            </a:r>
            <a:r>
              <a:rPr lang="ru-RU" sz="2000" dirty="0" smtClean="0"/>
              <a:t>%.</a:t>
            </a:r>
          </a:p>
          <a:p>
            <a:endParaRPr lang="ru-RU" sz="2000" dirty="0"/>
          </a:p>
          <a:p>
            <a:r>
              <a:rPr lang="ru-RU" sz="2000" b="1" u="sng" dirty="0" smtClean="0"/>
              <a:t>Постановление </a:t>
            </a:r>
            <a:r>
              <a:rPr lang="ru-RU" sz="2000" b="1" u="sng" dirty="0"/>
              <a:t>Правительства РФ от 24.04.2020 № 582</a:t>
            </a:r>
          </a:p>
          <a:p>
            <a:r>
              <a:rPr lang="ru-RU" sz="2000" dirty="0"/>
              <a:t>о субсидировании процентной ставки по кредитам, предоставленным системообразующим организациям на пополнение оборотных средств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2" y="8139711"/>
            <a:ext cx="994406" cy="681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3" name="Прямоугольник 72"/>
          <p:cNvSpPr/>
          <p:nvPr/>
        </p:nvSpPr>
        <p:spPr>
          <a:xfrm>
            <a:off x="12588245" y="8107027"/>
            <a:ext cx="11187690" cy="5399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endParaRPr lang="ru-RU" sz="2000" u="sng" dirty="0" smtClean="0"/>
          </a:p>
          <a:p>
            <a:r>
              <a:rPr lang="ru-RU" sz="2000" b="1" u="sng" dirty="0" smtClean="0"/>
              <a:t>Постановление </a:t>
            </a:r>
            <a:r>
              <a:rPr lang="ru-RU" sz="2000" b="1" u="sng" dirty="0"/>
              <a:t>Правительства РФ от 26.04.2020 № 591</a:t>
            </a:r>
          </a:p>
          <a:p>
            <a:r>
              <a:rPr lang="ru-RU" sz="2000" dirty="0" smtClean="0"/>
              <a:t>о </a:t>
            </a:r>
            <a:r>
              <a:rPr lang="ru-RU" sz="2000" dirty="0"/>
              <a:t>списании сумм неустоек (штрафов, пеней) по государственным(муниципальным) контрактам, обязательства по которым не были исполнены в связи с распространением </a:t>
            </a:r>
            <a:r>
              <a:rPr lang="ru-RU" sz="2000" dirty="0" err="1"/>
              <a:t>коронавирусной</a:t>
            </a:r>
            <a:r>
              <a:rPr lang="ru-RU" sz="2000" dirty="0"/>
              <a:t> инфекции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u="sng" dirty="0" smtClean="0"/>
              <a:t>Постановление </a:t>
            </a:r>
            <a:r>
              <a:rPr lang="ru-RU" sz="2000" b="1" u="sng" dirty="0"/>
              <a:t>Правительства РФ от 30.04.2020 № 629</a:t>
            </a:r>
          </a:p>
          <a:p>
            <a:r>
              <a:rPr lang="ru-RU" sz="2000" dirty="0"/>
              <a:t>о субсидирование процентных ставок застройщиков по кредитам при реализации проектов жилищного строительства.</a:t>
            </a:r>
          </a:p>
          <a:p>
            <a:endParaRPr lang="ru-RU" sz="2000" dirty="0" smtClean="0"/>
          </a:p>
          <a:p>
            <a:r>
              <a:rPr lang="ru-RU" sz="2000" b="1" u="sng" dirty="0" smtClean="0"/>
              <a:t>Постановление </a:t>
            </a:r>
            <a:r>
              <a:rPr lang="ru-RU" sz="2000" b="1" u="sng" dirty="0"/>
              <a:t>Правительства РФ от 30.04.2020 № 630</a:t>
            </a:r>
          </a:p>
          <a:p>
            <a:r>
              <a:rPr lang="ru-RU" sz="2000" dirty="0"/>
              <a:t>об установлении в государственных (муниципальных) контрактах авансовых платежей в размере до 50% суммы контракта.</a:t>
            </a:r>
          </a:p>
          <a:p>
            <a:endParaRPr lang="ru-RU" sz="2000" dirty="0" smtClean="0"/>
          </a:p>
          <a:p>
            <a:r>
              <a:rPr lang="ru-RU" sz="2000" b="1" u="sng" dirty="0" smtClean="0"/>
              <a:t>Постановление </a:t>
            </a:r>
            <a:r>
              <a:rPr lang="ru-RU" sz="2000" b="1" u="sng" dirty="0"/>
              <a:t>Правительства РФ от 10.05.2020 № 651</a:t>
            </a:r>
          </a:p>
          <a:p>
            <a:r>
              <a:rPr lang="ru-RU" sz="2000" dirty="0"/>
              <a:t>о мерах по поддержке системообразующих организаций, в том числе в форме отсрочки (рассрочки) по уплате налогов, а также субсидий в целях возмещения затрат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295" y="8139710"/>
            <a:ext cx="994406" cy="681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5" name="Shape 139"/>
          <p:cNvSpPr/>
          <p:nvPr/>
        </p:nvSpPr>
        <p:spPr>
          <a:xfrm>
            <a:off x="23857903" y="12888116"/>
            <a:ext cx="73711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2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03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age11.png" descr="image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888" y="5128941"/>
            <a:ext cx="3870189" cy="2762295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Прямоугольник"/>
          <p:cNvSpPr/>
          <p:nvPr/>
        </p:nvSpPr>
        <p:spPr>
          <a:xfrm>
            <a:off x="9619846" y="2099036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3" name="123242 Moscow, Russian Federation…"/>
          <p:cNvSpPr txBox="1"/>
          <p:nvPr/>
        </p:nvSpPr>
        <p:spPr>
          <a:xfrm>
            <a:off x="9959106" y="4704436"/>
            <a:ext cx="4999171" cy="849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123242 </a:t>
            </a:r>
            <a:r>
              <a:rPr lang="ru-RU" dirty="0"/>
              <a:t>Российская Федерация, Москва, ул. Малая Грузинская, д. 3</a:t>
            </a:r>
            <a:endParaRPr dirty="0"/>
          </a:p>
        </p:txBody>
      </p:sp>
      <p:sp>
        <p:nvSpPr>
          <p:cNvPr id="624" name="Прямоугольник"/>
          <p:cNvSpPr/>
          <p:nvPr/>
        </p:nvSpPr>
        <p:spPr>
          <a:xfrm>
            <a:off x="15689411" y="2099036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5" name="Tel / fax…"/>
          <p:cNvSpPr txBox="1"/>
          <p:nvPr/>
        </p:nvSpPr>
        <p:spPr>
          <a:xfrm>
            <a:off x="16028671" y="4667913"/>
            <a:ext cx="4999174" cy="125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dirty="0"/>
              <a:t>Тел.</a:t>
            </a:r>
            <a:r>
              <a:rPr lang="en-US" dirty="0"/>
              <a:t>/</a:t>
            </a:r>
            <a:r>
              <a:rPr lang="ru-RU" dirty="0"/>
              <a:t>факс</a:t>
            </a:r>
            <a:endParaRPr dirty="0"/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+7 (495) 987-31-50</a:t>
            </a:r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+7 (495) 987-31-49</a:t>
            </a:r>
          </a:p>
        </p:txBody>
      </p:sp>
      <p:sp>
        <p:nvSpPr>
          <p:cNvPr id="626" name="Прямоугольник"/>
          <p:cNvSpPr/>
          <p:nvPr/>
        </p:nvSpPr>
        <p:spPr>
          <a:xfrm>
            <a:off x="9619846" y="7098907"/>
            <a:ext cx="5382440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7" name="E-mail: info@nostroy.ru"/>
          <p:cNvSpPr txBox="1"/>
          <p:nvPr/>
        </p:nvSpPr>
        <p:spPr>
          <a:xfrm>
            <a:off x="9959106" y="9901166"/>
            <a:ext cx="4999174" cy="78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E-mail: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info@nostroy.ru</a:t>
            </a:r>
          </a:p>
        </p:txBody>
      </p:sp>
      <p:sp>
        <p:nvSpPr>
          <p:cNvPr id="628" name="Прямоугольник"/>
          <p:cNvSpPr/>
          <p:nvPr/>
        </p:nvSpPr>
        <p:spPr>
          <a:xfrm>
            <a:off x="15689411" y="7098907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9" name="www.nostroy.ru"/>
          <p:cNvSpPr txBox="1"/>
          <p:nvPr/>
        </p:nvSpPr>
        <p:spPr>
          <a:xfrm>
            <a:off x="16028671" y="10266926"/>
            <a:ext cx="4999174" cy="43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otham Pro Light Regular"/>
                <a:ea typeface="Gotham Pro Light Regular"/>
                <a:cs typeface="Gotham Pro Light Regular"/>
                <a:sym typeface="Gotham Pro Light Regular"/>
                <a:hlinkClick r:id="" action="ppaction://noaction"/>
              </a:defRPr>
            </a:lvl1pPr>
          </a:lstStyle>
          <a:p>
            <a:r>
              <a:rPr>
                <a:hlinkClick r:id="rId6"/>
              </a:rPr>
              <a:t>www.nostroy.ru</a:t>
            </a:r>
          </a:p>
        </p:txBody>
      </p:sp>
      <p:pic>
        <p:nvPicPr>
          <p:cNvPr id="630" name="image49.png" descr="image4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6786" y="7439910"/>
            <a:ext cx="971561" cy="97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image50.png" descr="image5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5022" y="2415954"/>
            <a:ext cx="1136691" cy="1136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image51.png" descr="image5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65475" y="2426429"/>
            <a:ext cx="583196" cy="97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image52.png" descr="image5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24798" y="7482175"/>
            <a:ext cx="1136691" cy="8616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0016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24149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1240644"/>
            <a:ext cx="17212586" cy="1104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 smtClean="0">
                <a:solidFill>
                  <a:schemeClr val="bg1"/>
                </a:solidFill>
              </a:rPr>
              <a:t>Основные блоки изменений законодательства</a:t>
            </a:r>
            <a:endParaRPr lang="ru-RU" sz="52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17721" y="4880813"/>
            <a:ext cx="16052291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r>
              <a:rPr lang="ru-RU" dirty="0"/>
              <a:t>Транспортное </a:t>
            </a:r>
            <a:r>
              <a:rPr lang="ru-RU" dirty="0" smtClean="0"/>
              <a:t>строительство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17720" y="6063991"/>
            <a:ext cx="16052291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r>
              <a:rPr lang="ru-RU" dirty="0"/>
              <a:t>Градостроительная </a:t>
            </a:r>
            <a:r>
              <a:rPr lang="ru-RU" dirty="0" smtClean="0"/>
              <a:t>документация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17720" y="7262866"/>
            <a:ext cx="16052291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r>
              <a:rPr lang="ru-RU" dirty="0" smtClean="0"/>
              <a:t>Строительство в </a:t>
            </a:r>
            <a:r>
              <a:rPr lang="ru-RU" dirty="0"/>
              <a:t>сейсмических </a:t>
            </a:r>
            <a:r>
              <a:rPr lang="ru-RU" dirty="0" smtClean="0"/>
              <a:t>районах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711201" y="3720881"/>
            <a:ext cx="914400" cy="9045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11201" y="4941334"/>
            <a:ext cx="914400" cy="9045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09042" y="6161787"/>
            <a:ext cx="914400" cy="9045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3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09042" y="7340142"/>
            <a:ext cx="914400" cy="9045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4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16359" y="8519462"/>
            <a:ext cx="914400" cy="9045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5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612464" y="4880813"/>
            <a:ext cx="5012034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Слайды</a:t>
            </a:r>
            <a:r>
              <a:rPr kumimoji="0" lang="ru-RU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5-7</a:t>
            </a: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612464" y="6048545"/>
            <a:ext cx="5012034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Слайд 8 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612464" y="7262782"/>
            <a:ext cx="5012034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Слайды 9-12 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586046" y="9708022"/>
            <a:ext cx="5012034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Слайд 15 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91301" y="8495255"/>
            <a:ext cx="16052291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r>
              <a:rPr lang="ru-RU" dirty="0"/>
              <a:t>Государственные (муниципальные) закупки</a:t>
            </a:r>
          </a:p>
        </p:txBody>
      </p:sp>
      <p:sp>
        <p:nvSpPr>
          <p:cNvPr id="38" name="Овал 37"/>
          <p:cNvSpPr/>
          <p:nvPr/>
        </p:nvSpPr>
        <p:spPr>
          <a:xfrm>
            <a:off x="709042" y="9697817"/>
            <a:ext cx="914400" cy="9045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6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0" name="Shape 139"/>
          <p:cNvSpPr/>
          <p:nvPr/>
        </p:nvSpPr>
        <p:spPr>
          <a:xfrm>
            <a:off x="23877388" y="12888116"/>
            <a:ext cx="717627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3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17721" y="3702790"/>
            <a:ext cx="16052291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r>
              <a:rPr lang="ru-RU" dirty="0"/>
              <a:t>Жилищное строительство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8612464" y="3702790"/>
            <a:ext cx="5012034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Слайд </a:t>
            </a:r>
            <a:r>
              <a:rPr kumimoji="0" lang="ru-RU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4</a:t>
            </a: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64884" y="12288728"/>
            <a:ext cx="16052291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r>
              <a:rPr lang="ru-RU" dirty="0" smtClean="0"/>
              <a:t>Предложения по изменению законодательства 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26100" y="12296284"/>
            <a:ext cx="914400" cy="90451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559628" y="12268978"/>
            <a:ext cx="5012034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Слайды 16-21 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7" y="12339893"/>
            <a:ext cx="942580" cy="886401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H="1" flipV="1">
            <a:off x="404363" y="11445242"/>
            <a:ext cx="23193717" cy="4965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lgDash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Прямоугольник 42"/>
          <p:cNvSpPr/>
          <p:nvPr/>
        </p:nvSpPr>
        <p:spPr>
          <a:xfrm>
            <a:off x="2091300" y="9708023"/>
            <a:ext cx="16052291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r>
              <a:rPr lang="ru-RU" dirty="0"/>
              <a:t>Саморегулирование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8612463" y="8493668"/>
            <a:ext cx="5012034" cy="913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Слайд 14 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3106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6704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0" name="Shape 183"/>
          <p:cNvSpPr/>
          <p:nvPr/>
        </p:nvSpPr>
        <p:spPr>
          <a:xfrm>
            <a:off x="3206111" y="823709"/>
            <a:ext cx="17212586" cy="197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Изменения законодательства </a:t>
            </a:r>
            <a:br>
              <a:rPr lang="ru-RU" sz="5200" dirty="0">
                <a:solidFill>
                  <a:schemeClr val="bg1"/>
                </a:solidFill>
              </a:rPr>
            </a:br>
            <a:r>
              <a:rPr lang="ru-RU" sz="5200" dirty="0">
                <a:solidFill>
                  <a:schemeClr val="bg1"/>
                </a:solidFill>
              </a:rPr>
              <a:t>в сфере жилищного строительства</a:t>
            </a:r>
          </a:p>
        </p:txBody>
      </p:sp>
      <p:sp>
        <p:nvSpPr>
          <p:cNvPr id="28" name="Shape 139"/>
          <p:cNvSpPr/>
          <p:nvPr/>
        </p:nvSpPr>
        <p:spPr>
          <a:xfrm>
            <a:off x="23445982" y="12743436"/>
            <a:ext cx="967343" cy="842890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1812" y="4789105"/>
            <a:ext cx="23007928" cy="1202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lvl="0"/>
            <a:r>
              <a:rPr lang="ru-RU" sz="3200" dirty="0" smtClean="0"/>
              <a:t>Возможность ввода МКД в эксплуатацию при отклонении площади объекта не более </a:t>
            </a:r>
            <a:br>
              <a:rPr lang="ru-RU" sz="3200" dirty="0" smtClean="0"/>
            </a:br>
            <a:r>
              <a:rPr lang="ru-RU" sz="3200" dirty="0" smtClean="0"/>
              <a:t>чем на 5% от площади, указанной в проекте</a:t>
            </a:r>
            <a:endParaRPr lang="en-US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71812" y="3149065"/>
            <a:ext cx="23007928" cy="133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/>
              <a:t>Федеральный закон от 13.07.2020 № </a:t>
            </a:r>
            <a:r>
              <a:rPr lang="ru-RU" sz="4000" b="1" dirty="0" smtClean="0"/>
              <a:t>202-ФЗ</a:t>
            </a:r>
          </a:p>
          <a:p>
            <a:r>
              <a:rPr lang="ru-RU" sz="4000" b="1" dirty="0" smtClean="0"/>
              <a:t>(о внесении изменений в Закон об участии в долевом строительстве и иные НПА)</a:t>
            </a:r>
            <a:endParaRPr lang="ru-RU" sz="4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6284408" y="6324694"/>
            <a:ext cx="7495334" cy="207560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/>
              <a:t>Исключение нарушения срока ввода объекта в эксплуатацию на срок </a:t>
            </a:r>
            <a:r>
              <a:rPr lang="ru-RU" sz="3200" dirty="0" smtClean="0"/>
              <a:t>3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и более месяца из оснований для отказа в получении ЗОС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1812" y="6284042"/>
            <a:ext cx="7102576" cy="211625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/>
              <a:t>Раскрытие </a:t>
            </a:r>
            <a:r>
              <a:rPr lang="ru-RU" sz="3200" dirty="0" smtClean="0"/>
              <a:t>счетов </a:t>
            </a:r>
            <a:r>
              <a:rPr lang="ru-RU" sz="3200" dirty="0" err="1" smtClean="0"/>
              <a:t>эскроу</a:t>
            </a:r>
            <a:r>
              <a:rPr lang="ru-RU" sz="3200" dirty="0" smtClean="0"/>
              <a:t> </a:t>
            </a:r>
            <a:r>
              <a:rPr lang="ru-RU" sz="3200" dirty="0"/>
              <a:t>после ввода объектов в </a:t>
            </a:r>
            <a:r>
              <a:rPr lang="ru-RU" sz="3200" dirty="0" smtClean="0"/>
              <a:t>эксплуатацию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71812" y="8687297"/>
            <a:ext cx="7102576" cy="2075599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/>
              <a:t>Возможность предоставления целевых займов в рамках группы компаний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284408" y="11070730"/>
            <a:ext cx="7495332" cy="207096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/>
              <a:t>Введены основания для исключения объекта из ЕРПО (ввод в эксплуатацию, выплата компенсаций, передача объекта Фонду)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195642" y="8708127"/>
            <a:ext cx="7751948" cy="205604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/>
              <a:t>Регистрация права собственности за участниками долевого строительства на основании заявления застройщика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195641" y="11076941"/>
            <a:ext cx="7764917" cy="206475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/>
              <a:t>Автоматическое прекращение залога земельного участка одновременно с постановкой дома на кадастровый учет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6284407" y="8708127"/>
            <a:ext cx="7495333" cy="205477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/>
              <a:t>Обновление проектных деклараций один раз в месяц через ЕИСЖС</a:t>
            </a:r>
            <a:endParaRPr lang="en-US" sz="3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71812" y="11087055"/>
            <a:ext cx="7102576" cy="2075599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/>
              <a:t>Выплата компенсаций гражданам вне зависимости от уплаты застройщикам взносов в Фонд</a:t>
            </a:r>
            <a:endParaRPr lang="en-US" sz="3200" dirty="0"/>
          </a:p>
        </p:txBody>
      </p:sp>
      <p:sp>
        <p:nvSpPr>
          <p:cNvPr id="23" name="Shape 139"/>
          <p:cNvSpPr/>
          <p:nvPr/>
        </p:nvSpPr>
        <p:spPr>
          <a:xfrm>
            <a:off x="23857903" y="12888116"/>
            <a:ext cx="73711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4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91626" y="4812192"/>
            <a:ext cx="1154407" cy="11193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6" y="4919414"/>
            <a:ext cx="1019361" cy="95860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195642" y="6324694"/>
            <a:ext cx="7751948" cy="205604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/>
              <a:t>Установление пределов правовой экспертизы при кадастровом учете </a:t>
            </a:r>
            <a:br>
              <a:rPr lang="ru-RU" sz="3200" dirty="0"/>
            </a:br>
            <a:r>
              <a:rPr lang="ru-RU" sz="3200" dirty="0"/>
              <a:t>и регистрации прав на объект</a:t>
            </a:r>
          </a:p>
        </p:txBody>
      </p:sp>
      <p:sp>
        <p:nvSpPr>
          <p:cNvPr id="3" name="Овал 2"/>
          <p:cNvSpPr/>
          <p:nvPr/>
        </p:nvSpPr>
        <p:spPr>
          <a:xfrm>
            <a:off x="904228" y="1223810"/>
            <a:ext cx="1219200" cy="1158979"/>
          </a:xfrm>
          <a:prstGeom prst="ellipse">
            <a:avLst/>
          </a:prstGeom>
          <a:noFill/>
          <a:ln w="635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06812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-9455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3246750" y="826250"/>
            <a:ext cx="18151479" cy="197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Изменения законодательства </a:t>
            </a:r>
            <a:br>
              <a:rPr lang="ru-RU" sz="5200" dirty="0">
                <a:solidFill>
                  <a:schemeClr val="bg1"/>
                </a:solidFill>
              </a:rPr>
            </a:br>
            <a:r>
              <a:rPr lang="ru-RU" sz="5200" dirty="0">
                <a:solidFill>
                  <a:schemeClr val="bg1"/>
                </a:solidFill>
              </a:rPr>
              <a:t>в сфере </a:t>
            </a:r>
            <a:r>
              <a:rPr lang="ru-RU" sz="5200" dirty="0" smtClean="0">
                <a:solidFill>
                  <a:schemeClr val="bg1"/>
                </a:solidFill>
              </a:rPr>
              <a:t>транспортного строительства</a:t>
            </a:r>
            <a:endParaRPr lang="ru-RU" sz="5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148" y="3160925"/>
            <a:ext cx="6541561" cy="35938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/>
              <a:t>Федеральный закон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от 31.07.2020 </a:t>
            </a:r>
            <a:r>
              <a:rPr lang="ru-RU" sz="4000" b="1" dirty="0"/>
              <a:t>№ </a:t>
            </a:r>
            <a:r>
              <a:rPr lang="ru-RU" sz="4000" b="1" dirty="0" smtClean="0"/>
              <a:t>254-ФЗ («Транспортный закон»)</a:t>
            </a:r>
            <a:endParaRPr lang="ru-RU" sz="4000" b="1" dirty="0"/>
          </a:p>
        </p:txBody>
      </p:sp>
      <p:sp>
        <p:nvSpPr>
          <p:cNvPr id="9" name="Нашивка 69"/>
          <p:cNvSpPr/>
          <p:nvPr/>
        </p:nvSpPr>
        <p:spPr>
          <a:xfrm>
            <a:off x="7457242" y="4086868"/>
            <a:ext cx="730697" cy="1847212"/>
          </a:xfrm>
          <a:prstGeom prst="chevron">
            <a:avLst/>
          </a:prstGeom>
          <a:solidFill>
            <a:srgbClr val="23439D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78523" y="3160925"/>
            <a:ext cx="6481276" cy="3593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600" dirty="0" smtClean="0"/>
              <a:t>Устанавливает особенности правового регулирования для модернизации и расширения магистральной инфраструктуры</a:t>
            </a:r>
            <a:endParaRPr lang="ru-RU" sz="3600" dirty="0"/>
          </a:p>
        </p:txBody>
      </p:sp>
      <p:sp>
        <p:nvSpPr>
          <p:cNvPr id="13" name="Нашивка 69"/>
          <p:cNvSpPr/>
          <p:nvPr/>
        </p:nvSpPr>
        <p:spPr>
          <a:xfrm>
            <a:off x="7963875" y="4080186"/>
            <a:ext cx="730697" cy="1847212"/>
          </a:xfrm>
          <a:prstGeom prst="chevron">
            <a:avLst/>
          </a:prstGeom>
          <a:solidFill>
            <a:srgbClr val="23439D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Нашивка 69"/>
          <p:cNvSpPr/>
          <p:nvPr/>
        </p:nvSpPr>
        <p:spPr>
          <a:xfrm>
            <a:off x="15572391" y="4078721"/>
            <a:ext cx="730697" cy="1847212"/>
          </a:xfrm>
          <a:prstGeom prst="chevron">
            <a:avLst/>
          </a:prstGeom>
          <a:solidFill>
            <a:srgbClr val="23439D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Нашивка 69"/>
          <p:cNvSpPr/>
          <p:nvPr/>
        </p:nvSpPr>
        <p:spPr>
          <a:xfrm>
            <a:off x="16073829" y="4078721"/>
            <a:ext cx="730697" cy="1847212"/>
          </a:xfrm>
          <a:prstGeom prst="chevron">
            <a:avLst/>
          </a:prstGeom>
          <a:solidFill>
            <a:srgbClr val="23439D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011613" y="3160924"/>
            <a:ext cx="6481276" cy="3593837"/>
          </a:xfrm>
          <a:prstGeom prst="rect">
            <a:avLst/>
          </a:prstGeom>
          <a:solidFill>
            <a:srgbClr val="E8F4FE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600" dirty="0"/>
              <a:t>Реализация </a:t>
            </a:r>
            <a:r>
              <a:rPr lang="ru-RU" sz="3600" dirty="0" smtClean="0"/>
              <a:t>Комплексного плана </a:t>
            </a:r>
            <a:r>
              <a:rPr lang="ru-RU" sz="3600" dirty="0"/>
              <a:t>модернизации и расширения магистральной инфраструктуры на период до 2024 года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000876" y="7126727"/>
            <a:ext cx="6481276" cy="468304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b="1" u="sng" dirty="0"/>
              <a:t>Перечень объектов </a:t>
            </a:r>
            <a:r>
              <a:rPr lang="ru-RU" sz="3200" dirty="0"/>
              <a:t>инфраструктуры,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отношении </a:t>
            </a:r>
            <a:r>
              <a:rPr lang="ru-RU" sz="3200" dirty="0" smtClean="0"/>
              <a:t>которых </a:t>
            </a:r>
            <a:r>
              <a:rPr lang="ru-RU" sz="3200" dirty="0"/>
              <a:t>применяются особенности регулирования, утверждается </a:t>
            </a:r>
            <a:r>
              <a:rPr lang="ru-RU" sz="3200" u="sng" dirty="0"/>
              <a:t>Правительством РФ</a:t>
            </a:r>
          </a:p>
        </p:txBody>
      </p:sp>
      <p:sp>
        <p:nvSpPr>
          <p:cNvPr id="27" name="Овал 26"/>
          <p:cNvSpPr/>
          <p:nvPr/>
        </p:nvSpPr>
        <p:spPr>
          <a:xfrm>
            <a:off x="15605776" y="8722527"/>
            <a:ext cx="1154407" cy="11193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376" y="8829749"/>
            <a:ext cx="1019361" cy="958606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85148" y="12211044"/>
            <a:ext cx="22797004" cy="992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 smtClean="0"/>
              <a:t>Все особенности применяются временно - по 31.12.2024</a:t>
            </a:r>
            <a:endParaRPr lang="ru-RU" sz="4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4410" y="7126728"/>
            <a:ext cx="14674652" cy="468304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algn="l"/>
            <a:r>
              <a:rPr lang="ru-RU" sz="3600" b="1" dirty="0" smtClean="0"/>
              <a:t>  </a:t>
            </a:r>
            <a:r>
              <a:rPr lang="ru-RU" sz="3200" b="1" u="sng" dirty="0" smtClean="0"/>
              <a:t>К объектам инфраструктуры могут быть отнесены:</a:t>
            </a:r>
          </a:p>
          <a:p>
            <a:pPr algn="l"/>
            <a:r>
              <a:rPr lang="ru-RU" sz="1100" b="1" dirty="0"/>
              <a:t> </a:t>
            </a:r>
            <a:r>
              <a:rPr lang="ru-RU" sz="1100" b="1" dirty="0" smtClean="0"/>
              <a:t>  </a:t>
            </a:r>
            <a:endParaRPr lang="ru-RU" sz="1050" b="1" dirty="0" smtClean="0"/>
          </a:p>
          <a:p>
            <a:pPr marL="1062038" indent="-571500" algn="l">
              <a:buFont typeface="Arial" panose="020B0604020202020204" pitchFamily="34" charset="0"/>
              <a:buChar char="•"/>
            </a:pPr>
            <a:r>
              <a:rPr lang="ru-RU" sz="3200" dirty="0"/>
              <a:t>автомобильные </a:t>
            </a:r>
            <a:r>
              <a:rPr lang="ru-RU" sz="3200" dirty="0" smtClean="0"/>
              <a:t>дороги, дорожные сооружения;</a:t>
            </a:r>
          </a:p>
          <a:p>
            <a:pPr marL="1062038" indent="-5715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инфраструктура </a:t>
            </a:r>
            <a:r>
              <a:rPr lang="ru-RU" sz="3200" dirty="0"/>
              <a:t>железнодорожного транспорта</a:t>
            </a:r>
            <a:r>
              <a:rPr lang="ru-RU" sz="3200" dirty="0" smtClean="0"/>
              <a:t>;</a:t>
            </a:r>
          </a:p>
          <a:p>
            <a:pPr marL="1062038" indent="-571500" algn="l">
              <a:buFont typeface="Arial" panose="020B0604020202020204" pitchFamily="34" charset="0"/>
              <a:buChar char="•"/>
            </a:pPr>
            <a:r>
              <a:rPr lang="ru-RU" sz="3200" dirty="0"/>
              <a:t>морские порты, речные </a:t>
            </a:r>
            <a:r>
              <a:rPr lang="ru-RU" sz="3200" dirty="0" smtClean="0"/>
              <a:t>порты и их инфраструктура;</a:t>
            </a:r>
          </a:p>
          <a:p>
            <a:pPr marL="1062038" indent="-5715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аэродромы и их инфраструктура;</a:t>
            </a:r>
          </a:p>
          <a:p>
            <a:pPr marL="1062038" indent="-571500" algn="l">
              <a:buFont typeface="Arial" panose="020B0604020202020204" pitchFamily="34" charset="0"/>
              <a:buChar char="•"/>
            </a:pPr>
            <a:r>
              <a:rPr lang="ru-RU" sz="3200" dirty="0"/>
              <a:t>транспортно-пересадочные </a:t>
            </a:r>
            <a:r>
              <a:rPr lang="ru-RU" sz="3200" dirty="0" smtClean="0"/>
              <a:t>узлы;</a:t>
            </a:r>
          </a:p>
          <a:p>
            <a:pPr marL="1062038" indent="-5715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иные (обеспечивающие) объекты инфраструктуры</a:t>
            </a:r>
            <a:endParaRPr lang="ru-RU" sz="3200" dirty="0"/>
          </a:p>
        </p:txBody>
      </p:sp>
      <p:sp>
        <p:nvSpPr>
          <p:cNvPr id="25" name="Shape 139"/>
          <p:cNvSpPr/>
          <p:nvPr/>
        </p:nvSpPr>
        <p:spPr>
          <a:xfrm>
            <a:off x="23857903" y="12888116"/>
            <a:ext cx="73711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904228" y="1223810"/>
            <a:ext cx="1219200" cy="1158979"/>
          </a:xfrm>
          <a:prstGeom prst="ellipse">
            <a:avLst/>
          </a:prstGeom>
          <a:noFill/>
          <a:ln w="635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2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97037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14667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ямоугольник 7"/>
          <p:cNvSpPr/>
          <p:nvPr/>
        </p:nvSpPr>
        <p:spPr>
          <a:xfrm>
            <a:off x="610690" y="3122645"/>
            <a:ext cx="23064454" cy="1178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 smtClean="0"/>
              <a:t>Основные особенности, установленные «Транспортным законом» по </a:t>
            </a:r>
            <a:r>
              <a:rPr lang="ru-RU" sz="4000" b="1" dirty="0"/>
              <a:t>31.12.2024</a:t>
            </a:r>
            <a:endParaRPr lang="ru-RU" sz="40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34139" y="6039945"/>
            <a:ext cx="5261099" cy="7311553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312738" algn="l"/>
            <a:r>
              <a:rPr lang="ru-RU" sz="2800" b="1" dirty="0" smtClean="0"/>
              <a:t>1. </a:t>
            </a:r>
            <a:r>
              <a:rPr lang="ru-RU" sz="2800" dirty="0" smtClean="0"/>
              <a:t>Утверждение ППТ, ПМТ объекта, не указанного </a:t>
            </a:r>
            <a:br>
              <a:rPr lang="ru-RU" sz="2800" dirty="0" smtClean="0"/>
            </a:br>
            <a:r>
              <a:rPr lang="ru-RU" sz="2800" dirty="0" smtClean="0"/>
              <a:t>в документах территориального планирования.</a:t>
            </a:r>
            <a:endParaRPr lang="ru-RU" sz="2800" dirty="0"/>
          </a:p>
          <a:p>
            <a:pPr marL="312738" algn="l"/>
            <a:r>
              <a:rPr lang="ru-RU" sz="1200" dirty="0" smtClean="0"/>
              <a:t>   </a:t>
            </a:r>
          </a:p>
          <a:p>
            <a:pPr marL="312738" algn="l"/>
            <a:r>
              <a:rPr lang="ru-RU" sz="2800" b="1" dirty="0" smtClean="0"/>
              <a:t>2. </a:t>
            </a:r>
            <a:r>
              <a:rPr lang="ru-RU" sz="2800" dirty="0" smtClean="0"/>
              <a:t>Изменение границ региональных и местных особо охраняемых природных территорий (ООПТ) на основании ППТ (для БАМа и Транссиба).</a:t>
            </a:r>
            <a:endParaRPr lang="ru-RU" sz="2800" dirty="0"/>
          </a:p>
          <a:p>
            <a:pPr marL="312738" algn="l"/>
            <a:r>
              <a:rPr lang="ru-RU" sz="1400" dirty="0" smtClean="0"/>
              <a:t>   </a:t>
            </a:r>
          </a:p>
          <a:p>
            <a:pPr marL="312738" algn="l"/>
            <a:r>
              <a:rPr lang="ru-RU" sz="2800" b="1" dirty="0" smtClean="0"/>
              <a:t>3. </a:t>
            </a:r>
            <a:r>
              <a:rPr lang="ru-RU" sz="2800" dirty="0" smtClean="0"/>
              <a:t>Временная </a:t>
            </a:r>
            <a:r>
              <a:rPr lang="ru-RU" sz="2800" dirty="0"/>
              <a:t>эксплуатация линейных объектов </a:t>
            </a:r>
            <a:r>
              <a:rPr lang="ru-RU" sz="2800" dirty="0" smtClean="0"/>
              <a:t>до </a:t>
            </a:r>
            <a:r>
              <a:rPr lang="ru-RU" sz="2800" dirty="0"/>
              <a:t>получения </a:t>
            </a:r>
            <a:r>
              <a:rPr lang="ru-RU" sz="2800" dirty="0" smtClean="0"/>
              <a:t>разрешения </a:t>
            </a:r>
            <a:br>
              <a:rPr lang="ru-RU" sz="2800" dirty="0" smtClean="0"/>
            </a:br>
            <a:r>
              <a:rPr lang="ru-RU" sz="2800" dirty="0" smtClean="0"/>
              <a:t>на ввод в эксплуатацию </a:t>
            </a:r>
            <a:br>
              <a:rPr lang="ru-RU" sz="2800" dirty="0" smtClean="0"/>
            </a:br>
            <a:r>
              <a:rPr lang="ru-RU" sz="2800" dirty="0" smtClean="0"/>
              <a:t>(по решению комиссии).</a:t>
            </a:r>
            <a:endParaRPr lang="ru-RU" sz="2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10690" y="4552020"/>
            <a:ext cx="5084548" cy="1180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 smtClean="0"/>
              <a:t>Строительство, эксплуатация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016822" y="4552020"/>
            <a:ext cx="5112475" cy="1195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 smtClean="0"/>
              <a:t>Земельные и лесные отношения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7830800" y="4575371"/>
            <a:ext cx="5817832" cy="1180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 smtClean="0"/>
              <a:t>Реконструкция существующих </a:t>
            </a:r>
            <a:r>
              <a:rPr lang="ru-RU" sz="3200" dirty="0" err="1" smtClean="0"/>
              <a:t>лин</a:t>
            </a:r>
            <a:r>
              <a:rPr lang="ru-RU" sz="3200" dirty="0" smtClean="0"/>
              <a:t>. объектов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391959" y="4557732"/>
            <a:ext cx="4933914" cy="117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 smtClean="0"/>
              <a:t>Экспертиза проектной документации</a:t>
            </a:r>
            <a:endParaRPr lang="ru-RU" sz="32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053924" y="4524443"/>
            <a:ext cx="6095" cy="882535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lgDash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1679804" y="4537271"/>
            <a:ext cx="6095" cy="882535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lgDash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7467168" y="4538521"/>
            <a:ext cx="6095" cy="882535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lgDash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Прямоугольник 35"/>
          <p:cNvSpPr/>
          <p:nvPr/>
        </p:nvSpPr>
        <p:spPr>
          <a:xfrm>
            <a:off x="6648222" y="6077267"/>
            <a:ext cx="4674045" cy="723690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algn="l"/>
            <a:r>
              <a:rPr lang="ru-RU" sz="2800" b="1" dirty="0" smtClean="0"/>
              <a:t>1. </a:t>
            </a:r>
            <a:r>
              <a:rPr lang="ru-RU" sz="2800" dirty="0" smtClean="0"/>
              <a:t>Исключение отдельной экологической экспертизы на федеральном уровне  </a:t>
            </a:r>
            <a:r>
              <a:rPr lang="ru-RU" sz="2800" dirty="0"/>
              <a:t>при строительстве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границах </a:t>
            </a:r>
            <a:r>
              <a:rPr lang="ru-RU" sz="2800" dirty="0" smtClean="0"/>
              <a:t>ООПТ.</a:t>
            </a:r>
          </a:p>
          <a:p>
            <a:pPr algn="l"/>
            <a:r>
              <a:rPr lang="ru-RU" sz="1400" dirty="0" smtClean="0"/>
              <a:t>   </a:t>
            </a:r>
            <a:endParaRPr lang="ru-RU" sz="1400" dirty="0"/>
          </a:p>
          <a:p>
            <a:pPr algn="l"/>
            <a:r>
              <a:rPr lang="ru-RU" sz="2800" dirty="0" smtClean="0"/>
              <a:t>(проверка проекта </a:t>
            </a:r>
            <a:br>
              <a:rPr lang="ru-RU" sz="2800" dirty="0" smtClean="0"/>
            </a:br>
            <a:r>
              <a:rPr lang="ru-RU" sz="2800" dirty="0" smtClean="0"/>
              <a:t>на соответствие экологическим требованиям в ООПТ только при проведении экспертизы по </a:t>
            </a:r>
            <a:r>
              <a:rPr lang="ru-RU" sz="2800" dirty="0" err="1" smtClean="0"/>
              <a:t>ГрК</a:t>
            </a:r>
            <a:r>
              <a:rPr lang="ru-RU" sz="2800" dirty="0" smtClean="0"/>
              <a:t> РФ).</a:t>
            </a:r>
            <a:endParaRPr lang="ru-RU" sz="2800" dirty="0"/>
          </a:p>
          <a:p>
            <a:pPr algn="l"/>
            <a:r>
              <a:rPr lang="ru-RU" sz="1400" dirty="0" smtClean="0"/>
              <a:t>  </a:t>
            </a:r>
            <a:endParaRPr lang="ru-RU" sz="1400" dirty="0"/>
          </a:p>
          <a:p>
            <a:pPr algn="l"/>
            <a:r>
              <a:rPr lang="ru-RU" sz="2800" b="1" dirty="0" smtClean="0"/>
              <a:t>2. </a:t>
            </a:r>
            <a:r>
              <a:rPr lang="ru-RU" sz="2800" dirty="0" smtClean="0"/>
              <a:t>Направление проектной документации </a:t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/>
              <a:t>экспертизу </a:t>
            </a:r>
            <a:r>
              <a:rPr lang="ru-RU" sz="2800" dirty="0" smtClean="0"/>
              <a:t>без ППТ (ППТ представляется </a:t>
            </a:r>
            <a:br>
              <a:rPr lang="ru-RU" sz="2800" dirty="0" smtClean="0"/>
            </a:br>
            <a:r>
              <a:rPr lang="ru-RU" sz="2800" dirty="0" smtClean="0"/>
              <a:t>к окончанию экспертизы).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2206667" y="5962507"/>
            <a:ext cx="5099017" cy="7429105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algn="l"/>
            <a:r>
              <a:rPr lang="ru-RU" sz="2800" b="1" dirty="0" smtClean="0"/>
              <a:t>1. </a:t>
            </a:r>
            <a:r>
              <a:rPr lang="ru-RU" sz="2800" dirty="0" smtClean="0"/>
              <a:t>Упрощенный перевод земель на основании ППТ.</a:t>
            </a:r>
          </a:p>
          <a:p>
            <a:pPr algn="l"/>
            <a:r>
              <a:rPr lang="ru-RU" sz="1400" dirty="0" smtClean="0"/>
              <a:t>   </a:t>
            </a:r>
          </a:p>
          <a:p>
            <a:pPr algn="l"/>
            <a:r>
              <a:rPr lang="ru-RU" sz="2800" b="1" dirty="0" smtClean="0"/>
              <a:t>2. </a:t>
            </a:r>
            <a:r>
              <a:rPr lang="ru-RU" sz="2800" dirty="0" smtClean="0"/>
              <a:t>Доп. случаи установления публичных сервитутов.</a:t>
            </a:r>
          </a:p>
          <a:p>
            <a:pPr algn="l"/>
            <a:r>
              <a:rPr lang="ru-RU" sz="1600" dirty="0" smtClean="0"/>
              <a:t>   </a:t>
            </a:r>
          </a:p>
          <a:p>
            <a:pPr algn="l"/>
            <a:r>
              <a:rPr lang="ru-RU" sz="2800" b="1" dirty="0" smtClean="0"/>
              <a:t>3. </a:t>
            </a:r>
            <a:r>
              <a:rPr lang="ru-RU" sz="2800" dirty="0" smtClean="0"/>
              <a:t>Двукратное сокращение срока подписания соглашения об изъятии правообладателем изымаемой недвижимости.</a:t>
            </a:r>
          </a:p>
          <a:p>
            <a:pPr algn="l"/>
            <a:r>
              <a:rPr lang="ru-RU" sz="2000" dirty="0" smtClean="0"/>
              <a:t>  </a:t>
            </a:r>
          </a:p>
          <a:p>
            <a:pPr algn="l"/>
            <a:r>
              <a:rPr lang="ru-RU" sz="2800" b="1" dirty="0" smtClean="0"/>
              <a:t>4. </a:t>
            </a:r>
            <a:r>
              <a:rPr lang="ru-RU" sz="2800" dirty="0" smtClean="0"/>
              <a:t>Разрешение сплошных рубок и изменения категории земель лесного фонда </a:t>
            </a:r>
            <a:br>
              <a:rPr lang="ru-RU" sz="2800" dirty="0" smtClean="0"/>
            </a:br>
            <a:r>
              <a:rPr lang="ru-RU" sz="2800" dirty="0" smtClean="0"/>
              <a:t>на Байкальской природной территории</a:t>
            </a:r>
          </a:p>
          <a:p>
            <a:pPr algn="l"/>
            <a:r>
              <a:rPr lang="ru-RU" sz="2800" dirty="0"/>
              <a:t>(для БАМа и Транссиба</a:t>
            </a:r>
            <a:r>
              <a:rPr lang="ru-RU" sz="2800" dirty="0" smtClean="0"/>
              <a:t>). </a:t>
            </a:r>
            <a:endParaRPr lang="ru-RU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8101101" y="6102395"/>
            <a:ext cx="5277230" cy="726023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algn="l"/>
            <a:r>
              <a:rPr lang="ru-RU" sz="2800" dirty="0" smtClean="0"/>
              <a:t>Определение общих правил взаимодействия лица, осуществляющего строительство нового объекта и лица, эксплуатирующего существующий </a:t>
            </a:r>
            <a:r>
              <a:rPr lang="ru-RU" sz="2800" dirty="0" err="1" smtClean="0"/>
              <a:t>лин</a:t>
            </a:r>
            <a:r>
              <a:rPr lang="ru-RU" sz="2800" dirty="0" smtClean="0"/>
              <a:t>. объект.</a:t>
            </a:r>
          </a:p>
          <a:p>
            <a:pPr algn="l"/>
            <a:r>
              <a:rPr lang="ru-RU" sz="1600" dirty="0" smtClean="0"/>
              <a:t>   </a:t>
            </a:r>
            <a:endParaRPr lang="ru-RU" sz="1600" dirty="0"/>
          </a:p>
          <a:p>
            <a:pPr algn="l"/>
            <a:r>
              <a:rPr lang="ru-RU" sz="2800" dirty="0" smtClean="0"/>
              <a:t>Указанные правила применяются при реконструкции, капитальном ремонте существующего линейного объекта в связи со строительством нового.</a:t>
            </a:r>
          </a:p>
          <a:p>
            <a:pPr algn="l"/>
            <a:r>
              <a:rPr lang="ru-RU" sz="1400" dirty="0" smtClean="0"/>
              <a:t> </a:t>
            </a:r>
          </a:p>
          <a:p>
            <a:pPr algn="l"/>
            <a:r>
              <a:rPr lang="ru-RU" sz="2800" dirty="0" smtClean="0"/>
              <a:t>Правилами определен порядок выдачи технических условий реконструкции, кап. ремонта и другие вопросы.</a:t>
            </a:r>
          </a:p>
        </p:txBody>
      </p:sp>
      <p:sp>
        <p:nvSpPr>
          <p:cNvPr id="23" name="Shape 139"/>
          <p:cNvSpPr/>
          <p:nvPr/>
        </p:nvSpPr>
        <p:spPr>
          <a:xfrm>
            <a:off x="23857903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" name="Shape 183"/>
          <p:cNvSpPr/>
          <p:nvPr/>
        </p:nvSpPr>
        <p:spPr>
          <a:xfrm>
            <a:off x="3246750" y="826250"/>
            <a:ext cx="18151479" cy="197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Изменения законодательства </a:t>
            </a:r>
            <a:br>
              <a:rPr lang="ru-RU" sz="5200" dirty="0">
                <a:solidFill>
                  <a:schemeClr val="bg1"/>
                </a:solidFill>
              </a:rPr>
            </a:br>
            <a:r>
              <a:rPr lang="ru-RU" sz="5200" dirty="0">
                <a:solidFill>
                  <a:schemeClr val="bg1"/>
                </a:solidFill>
              </a:rPr>
              <a:t>в сфере </a:t>
            </a:r>
            <a:r>
              <a:rPr lang="ru-RU" sz="5200" dirty="0" smtClean="0">
                <a:solidFill>
                  <a:schemeClr val="bg1"/>
                </a:solidFill>
              </a:rPr>
              <a:t>транспортного строительства</a:t>
            </a:r>
            <a:endParaRPr lang="ru-RU" sz="5200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04228" y="1223810"/>
            <a:ext cx="1219200" cy="1158979"/>
          </a:xfrm>
          <a:prstGeom prst="ellipse">
            <a:avLst/>
          </a:prstGeom>
          <a:noFill/>
          <a:ln w="635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2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76017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2894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ямоугольник 7"/>
          <p:cNvSpPr/>
          <p:nvPr/>
        </p:nvSpPr>
        <p:spPr>
          <a:xfrm>
            <a:off x="891626" y="3122645"/>
            <a:ext cx="22783518" cy="1178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 smtClean="0"/>
              <a:t>Системные изменения внесенные «Транспортным законом» в </a:t>
            </a:r>
            <a:r>
              <a:rPr lang="ru-RU" sz="4000" b="1" dirty="0" err="1" smtClean="0"/>
              <a:t>ГрК</a:t>
            </a:r>
            <a:r>
              <a:rPr lang="ru-RU" sz="4000" b="1" dirty="0" smtClean="0"/>
              <a:t> РФ и иные НПА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1626" y="6090285"/>
            <a:ext cx="10626019" cy="57773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62865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Исключение отдельной экологической экспертизы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региональном </a:t>
            </a:r>
            <a:r>
              <a:rPr lang="ru-RU" sz="2800" dirty="0"/>
              <a:t>уровне </a:t>
            </a:r>
            <a:r>
              <a:rPr lang="ru-RU" sz="2800" dirty="0" smtClean="0"/>
              <a:t>при </a:t>
            </a:r>
            <a:r>
              <a:rPr lang="ru-RU" sz="2800" dirty="0"/>
              <a:t>строительстве </a:t>
            </a:r>
            <a:r>
              <a:rPr lang="ru-RU" sz="2800" dirty="0" smtClean="0"/>
              <a:t>объекта 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границах ООПТ.</a:t>
            </a:r>
          </a:p>
          <a:p>
            <a:pPr marL="628650" indent="-457200" algn="l"/>
            <a:r>
              <a:rPr lang="ru-RU" sz="6000" dirty="0" smtClean="0"/>
              <a:t>  </a:t>
            </a:r>
            <a:r>
              <a:rPr lang="ru-RU" sz="2800" dirty="0"/>
              <a:t>(проверка проекта </a:t>
            </a:r>
            <a:r>
              <a:rPr lang="ru-RU" sz="2800" dirty="0" smtClean="0"/>
              <a:t>на </a:t>
            </a:r>
            <a:r>
              <a:rPr lang="ru-RU" sz="2800" dirty="0"/>
              <a:t>соответствие экологическим требованиям </a:t>
            </a:r>
            <a:r>
              <a:rPr lang="ru-RU" sz="2800" dirty="0" smtClean="0"/>
              <a:t>при строительстве в ООПТ </a:t>
            </a:r>
            <a:r>
              <a:rPr lang="ru-RU" sz="2800" dirty="0"/>
              <a:t>только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 </a:t>
            </a:r>
            <a:r>
              <a:rPr lang="ru-RU" sz="2800" dirty="0"/>
              <a:t>проведении </a:t>
            </a:r>
            <a:r>
              <a:rPr lang="ru-RU" sz="2800" dirty="0" smtClean="0"/>
              <a:t>экспертизы </a:t>
            </a:r>
            <a:r>
              <a:rPr lang="ru-RU" sz="2800" dirty="0"/>
              <a:t>по </a:t>
            </a:r>
            <a:r>
              <a:rPr lang="ru-RU" sz="2800" dirty="0" err="1"/>
              <a:t>ГрК</a:t>
            </a:r>
            <a:r>
              <a:rPr lang="ru-RU" sz="2800" dirty="0"/>
              <a:t> </a:t>
            </a:r>
            <a:r>
              <a:rPr lang="ru-RU" sz="2800" dirty="0" smtClean="0"/>
              <a:t>РФ).</a:t>
            </a:r>
          </a:p>
          <a:p>
            <a:pPr marL="628650" indent="-457200" algn="l"/>
            <a:r>
              <a:rPr lang="ru-RU" sz="5400" dirty="0" smtClean="0"/>
              <a:t> </a:t>
            </a:r>
          </a:p>
          <a:p>
            <a:pPr marL="62865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Проведение экспертизы достоверности сметной стоимости отдельно от </a:t>
            </a:r>
            <a:r>
              <a:rPr lang="ru-RU" sz="2800" dirty="0"/>
              <a:t>«технической» части </a:t>
            </a:r>
            <a:r>
              <a:rPr lang="ru-RU" sz="2800" dirty="0" smtClean="0"/>
              <a:t>экспертизы.</a:t>
            </a:r>
            <a:endParaRPr lang="ru-RU" sz="1200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891626" y="4552020"/>
            <a:ext cx="10626019" cy="1180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/>
              <a:t>Экспертиза проектной </a:t>
            </a:r>
            <a:r>
              <a:rPr lang="ru-RU" sz="3200" dirty="0" smtClean="0"/>
              <a:t>документации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2838922" y="4557732"/>
            <a:ext cx="10836222" cy="117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 smtClean="0"/>
              <a:t>Строительство, строительный надзор</a:t>
            </a:r>
            <a:endParaRPr lang="ru-RU" sz="32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2167309" y="4484835"/>
            <a:ext cx="12837" cy="747701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lgDash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Прямоугольник 35"/>
          <p:cNvSpPr/>
          <p:nvPr/>
        </p:nvSpPr>
        <p:spPr>
          <a:xfrm>
            <a:off x="13287836" y="6182689"/>
            <a:ext cx="10199488" cy="5500133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algn="l"/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91626" y="12211044"/>
            <a:ext cx="22783518" cy="992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 smtClean="0"/>
              <a:t>Данные особенности применяются без ограничений по сроку действия</a:t>
            </a:r>
            <a:endParaRPr lang="ru-RU" sz="40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2860305" y="6090285"/>
            <a:ext cx="10832497" cy="577734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62865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Повышение категории магистрального газопровода </a:t>
            </a:r>
            <a:br>
              <a:rPr lang="ru-RU" sz="2800" dirty="0" smtClean="0"/>
            </a:br>
            <a:r>
              <a:rPr lang="ru-RU" sz="2800" dirty="0" smtClean="0"/>
              <a:t>в рамках проведения работ по его капитальному ремонту.</a:t>
            </a:r>
          </a:p>
          <a:p>
            <a:pPr marL="628650" indent="-457200" algn="l"/>
            <a:r>
              <a:rPr lang="ru-RU" sz="2400" dirty="0" smtClean="0"/>
              <a:t>    </a:t>
            </a:r>
            <a:r>
              <a:rPr lang="ru-RU" sz="1600" dirty="0" smtClean="0"/>
              <a:t> </a:t>
            </a:r>
            <a:r>
              <a:rPr lang="ru-RU" sz="3200" dirty="0" smtClean="0"/>
              <a:t>  </a:t>
            </a:r>
            <a:r>
              <a:rPr lang="ru-RU" sz="4400" dirty="0" smtClean="0"/>
              <a:t> </a:t>
            </a:r>
            <a:endParaRPr lang="ru-RU" sz="5400" dirty="0" smtClean="0"/>
          </a:p>
          <a:p>
            <a:pPr marL="62865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Выдача разрешений на строительство до образования земельного участка, проведение подготовительных работ до получения разрешения на строительство с даты направления проекта на экспертизу (для объектов федерального, регионального, местного значения).</a:t>
            </a:r>
          </a:p>
          <a:p>
            <a:pPr marL="628650" indent="-457200" algn="l"/>
            <a:r>
              <a:rPr lang="ru-RU" sz="4800" dirty="0" smtClean="0"/>
              <a:t>      </a:t>
            </a:r>
          </a:p>
          <a:p>
            <a:pPr marL="62865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Отменен строительный надзор для объектов, подлежащих экспертизе только в части проверки сметной стоимости</a:t>
            </a:r>
          </a:p>
          <a:p>
            <a:pPr marL="914400" indent="-457200" algn="l">
              <a:buFont typeface="Arial" panose="020B0604020202020204" pitchFamily="34" charset="0"/>
              <a:buChar char="•"/>
            </a:pPr>
            <a:endParaRPr lang="ru-RU" sz="1200" dirty="0" smtClean="0"/>
          </a:p>
        </p:txBody>
      </p:sp>
      <p:sp>
        <p:nvSpPr>
          <p:cNvPr id="45" name="Shape 139"/>
          <p:cNvSpPr/>
          <p:nvPr/>
        </p:nvSpPr>
        <p:spPr>
          <a:xfrm>
            <a:off x="23857903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7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6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" name="Shape 183"/>
          <p:cNvSpPr/>
          <p:nvPr/>
        </p:nvSpPr>
        <p:spPr>
          <a:xfrm>
            <a:off x="3246750" y="826250"/>
            <a:ext cx="18151479" cy="197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Изменения законодательства </a:t>
            </a:r>
            <a:br>
              <a:rPr lang="ru-RU" sz="5200" dirty="0">
                <a:solidFill>
                  <a:schemeClr val="bg1"/>
                </a:solidFill>
              </a:rPr>
            </a:br>
            <a:r>
              <a:rPr lang="ru-RU" sz="5200" dirty="0">
                <a:solidFill>
                  <a:schemeClr val="bg1"/>
                </a:solidFill>
              </a:rPr>
              <a:t>в сфере </a:t>
            </a:r>
            <a:r>
              <a:rPr lang="ru-RU" sz="5200" dirty="0" smtClean="0">
                <a:solidFill>
                  <a:schemeClr val="bg1"/>
                </a:solidFill>
              </a:rPr>
              <a:t>транспортного строительства</a:t>
            </a:r>
            <a:endParaRPr lang="ru-RU" sz="5200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04228" y="1223810"/>
            <a:ext cx="1219200" cy="1158979"/>
          </a:xfrm>
          <a:prstGeom prst="ellipse">
            <a:avLst/>
          </a:prstGeom>
          <a:noFill/>
          <a:ln w="635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2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6453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2894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24253" y="1223810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549658" cy="2133255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3104510" y="805930"/>
            <a:ext cx="18151479" cy="197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Изменения законодательства </a:t>
            </a:r>
            <a:br>
              <a:rPr lang="ru-RU" sz="5200" dirty="0">
                <a:solidFill>
                  <a:schemeClr val="bg1"/>
                </a:solidFill>
              </a:rPr>
            </a:br>
            <a:r>
              <a:rPr lang="ru-RU" sz="5200" dirty="0">
                <a:solidFill>
                  <a:schemeClr val="bg1"/>
                </a:solidFill>
              </a:rPr>
              <a:t>в сфере </a:t>
            </a:r>
            <a:r>
              <a:rPr lang="ru-RU" sz="5200" dirty="0" smtClean="0">
                <a:solidFill>
                  <a:schemeClr val="bg1"/>
                </a:solidFill>
              </a:rPr>
              <a:t>градостроительной документации</a:t>
            </a:r>
            <a:endParaRPr lang="ru-RU" sz="5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148" y="3219919"/>
            <a:ext cx="22989996" cy="15263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4000" b="1" dirty="0"/>
              <a:t>Федеральный закон от 31.07.2020 № </a:t>
            </a:r>
            <a:r>
              <a:rPr lang="ru-RU" sz="4000" b="1" dirty="0" smtClean="0"/>
              <a:t>264-ФЗ</a:t>
            </a:r>
          </a:p>
          <a:p>
            <a:r>
              <a:rPr lang="ru-RU" sz="4000" b="1" dirty="0" smtClean="0"/>
              <a:t>(О территориальном планировании)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1647" y="6759432"/>
            <a:ext cx="7302379" cy="368396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312738" algn="l"/>
            <a:r>
              <a:rPr lang="ru-RU" sz="2800" b="1" dirty="0" smtClean="0"/>
              <a:t>1. </a:t>
            </a:r>
            <a:r>
              <a:rPr lang="ru-RU" sz="2800" dirty="0" smtClean="0"/>
              <a:t>Упрощение </a:t>
            </a:r>
            <a:r>
              <a:rPr lang="ru-RU" sz="2800" dirty="0"/>
              <a:t>содержания генеральных планов (исключение перечней и карт объектов, функциональных зон) </a:t>
            </a:r>
            <a:r>
              <a:rPr lang="ru-RU" sz="2800" dirty="0" smtClean="0"/>
              <a:t>(если предусмотрено </a:t>
            </a:r>
            <a:r>
              <a:rPr lang="ru-RU" sz="2800" dirty="0"/>
              <a:t>законом субъекта РФ</a:t>
            </a:r>
            <a:r>
              <a:rPr lang="ru-RU" sz="2800" dirty="0" smtClean="0"/>
              <a:t>).</a:t>
            </a:r>
            <a:endParaRPr lang="ru-RU" sz="2800" dirty="0"/>
          </a:p>
          <a:p>
            <a:pPr marL="312738" algn="l"/>
            <a:endParaRPr lang="ru-RU" sz="2800" dirty="0"/>
          </a:p>
          <a:p>
            <a:pPr marL="312738" algn="l"/>
            <a:r>
              <a:rPr lang="ru-RU" sz="2800" b="1" dirty="0" smtClean="0"/>
              <a:t>2. </a:t>
            </a:r>
            <a:r>
              <a:rPr lang="ru-RU" sz="2800" dirty="0" smtClean="0"/>
              <a:t>Сокращение </a:t>
            </a:r>
            <a:r>
              <a:rPr lang="ru-RU" sz="2800" dirty="0"/>
              <a:t>сроков согласования изменений, вносимых в документы территориального планирования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97943" y="5112798"/>
            <a:ext cx="7160994" cy="1199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 smtClean="0"/>
              <a:t>Территориальное планирование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6400204" y="6415881"/>
            <a:ext cx="7809923" cy="691891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884238" indent="-571500" algn="l">
              <a:buFont typeface="Arial" panose="020B0604020202020204" pitchFamily="34" charset="0"/>
              <a:buChar char="•"/>
            </a:pP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507866" y="5100810"/>
            <a:ext cx="7160994" cy="1211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 smtClean="0"/>
              <a:t>Градостроительное зонирование</a:t>
            </a:r>
            <a:endParaRPr lang="ru-RU" sz="32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6020766" y="5032748"/>
            <a:ext cx="21770" cy="580568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lgDash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Прямоугольник 39"/>
          <p:cNvSpPr/>
          <p:nvPr/>
        </p:nvSpPr>
        <p:spPr>
          <a:xfrm>
            <a:off x="16441649" y="6825373"/>
            <a:ext cx="7229391" cy="36180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312738" algn="l"/>
            <a:r>
              <a:rPr lang="ru-RU" sz="2800" b="1" dirty="0" smtClean="0"/>
              <a:t>1. </a:t>
            </a:r>
            <a:r>
              <a:rPr lang="ru-RU" sz="2800" dirty="0" smtClean="0"/>
              <a:t>Передача </a:t>
            </a:r>
            <a:r>
              <a:rPr lang="ru-RU" sz="2800" dirty="0"/>
              <a:t>полномочий </a:t>
            </a:r>
            <a:br>
              <a:rPr lang="ru-RU" sz="2800" dirty="0"/>
            </a:br>
            <a:r>
              <a:rPr lang="ru-RU" sz="2800" dirty="0"/>
              <a:t>по утверждению </a:t>
            </a:r>
            <a:r>
              <a:rPr lang="ru-RU" sz="2800" dirty="0" smtClean="0"/>
              <a:t>местных НГП </a:t>
            </a:r>
            <a:br>
              <a:rPr lang="ru-RU" sz="2800" dirty="0" smtClean="0"/>
            </a:br>
            <a:r>
              <a:rPr lang="ru-RU" sz="2800" dirty="0" smtClean="0"/>
              <a:t>местной администрации (если предусмотрено законом </a:t>
            </a:r>
            <a:r>
              <a:rPr lang="ru-RU" sz="2800" dirty="0"/>
              <a:t>субъекта РФ</a:t>
            </a:r>
            <a:r>
              <a:rPr lang="ru-RU" sz="2800" dirty="0" smtClean="0"/>
              <a:t>).</a:t>
            </a:r>
          </a:p>
          <a:p>
            <a:pPr marL="312738" algn="l"/>
            <a:endParaRPr lang="ru-RU" sz="2800" dirty="0" smtClean="0"/>
          </a:p>
          <a:p>
            <a:pPr marL="312738" algn="l"/>
            <a:r>
              <a:rPr lang="ru-RU" sz="2800" b="1" dirty="0" smtClean="0"/>
              <a:t>2. </a:t>
            </a:r>
            <a:r>
              <a:rPr lang="ru-RU" sz="2800" dirty="0" smtClean="0"/>
              <a:t>Наделение Правительства РФ полномочием расширять перечень расчетных показателей НГП.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6397717" y="5112799"/>
            <a:ext cx="7317257" cy="119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 smtClean="0"/>
              <a:t>Нормативы градостроительного проектирования (НГП)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513368" y="6802836"/>
            <a:ext cx="7155492" cy="366309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312738" algn="l"/>
            <a:r>
              <a:rPr lang="ru-RU" sz="2800" b="1" dirty="0" smtClean="0"/>
              <a:t>1. </a:t>
            </a:r>
            <a:r>
              <a:rPr lang="ru-RU" sz="2800" dirty="0" smtClean="0"/>
              <a:t>Передача </a:t>
            </a:r>
            <a:r>
              <a:rPr lang="ru-RU" sz="2800" dirty="0"/>
              <a:t>полномочий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 </a:t>
            </a:r>
            <a:r>
              <a:rPr lang="ru-RU" sz="2800" dirty="0"/>
              <a:t>утверждению </a:t>
            </a:r>
            <a:r>
              <a:rPr lang="ru-RU" sz="2800" dirty="0" smtClean="0"/>
              <a:t>ПЗЗ местной </a:t>
            </a:r>
            <a:r>
              <a:rPr lang="ru-RU" sz="2800" dirty="0"/>
              <a:t>администрации </a:t>
            </a:r>
            <a:r>
              <a:rPr lang="ru-RU" sz="2800" dirty="0" smtClean="0"/>
              <a:t>(если предусмотрено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законом </a:t>
            </a:r>
            <a:r>
              <a:rPr lang="ru-RU" sz="2800" dirty="0"/>
              <a:t>субъекта РФ</a:t>
            </a:r>
            <a:r>
              <a:rPr lang="ru-RU" sz="2800" dirty="0" smtClean="0"/>
              <a:t>).</a:t>
            </a:r>
          </a:p>
          <a:p>
            <a:pPr marL="312738" algn="l"/>
            <a:endParaRPr lang="ru-RU" sz="2800" dirty="0" smtClean="0"/>
          </a:p>
          <a:p>
            <a:pPr marL="312738" algn="l"/>
            <a:r>
              <a:rPr lang="ru-RU" sz="2800" b="1" dirty="0" smtClean="0"/>
              <a:t>2. </a:t>
            </a:r>
            <a:r>
              <a:rPr lang="ru-RU" sz="2800" dirty="0" smtClean="0"/>
              <a:t>Отмена согласования проектов ПЗЗ </a:t>
            </a:r>
            <a:br>
              <a:rPr lang="ru-RU" sz="2800" dirty="0" smtClean="0"/>
            </a:br>
            <a:r>
              <a:rPr lang="ru-RU" sz="2800" dirty="0" smtClean="0"/>
              <a:t>в границах </a:t>
            </a:r>
            <a:r>
              <a:rPr lang="ru-RU" sz="2800" dirty="0" err="1" smtClean="0"/>
              <a:t>приаэродромных</a:t>
            </a:r>
            <a:r>
              <a:rPr lang="ru-RU" sz="2800" dirty="0" smtClean="0"/>
              <a:t> территорий с </a:t>
            </a:r>
            <a:r>
              <a:rPr lang="ru-RU" sz="2800" dirty="0" err="1" smtClean="0"/>
              <a:t>Росавиацией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186493" y="4982822"/>
            <a:ext cx="7723" cy="585560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lgDash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Прямоугольник 22"/>
          <p:cNvSpPr/>
          <p:nvPr/>
        </p:nvSpPr>
        <p:spPr>
          <a:xfrm>
            <a:off x="613096" y="10962396"/>
            <a:ext cx="23134100" cy="984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r>
              <a:rPr lang="ru-RU" sz="3200" dirty="0" smtClean="0"/>
              <a:t>Иные изменения в </a:t>
            </a:r>
            <a:r>
              <a:rPr lang="ru-RU" sz="3200" dirty="0" err="1" smtClean="0"/>
              <a:t>ГрК</a:t>
            </a:r>
            <a:r>
              <a:rPr lang="ru-RU" sz="3200" dirty="0" smtClean="0"/>
              <a:t> РФ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84978" y="11922069"/>
            <a:ext cx="23190336" cy="1691857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769938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Передача экспертизы </a:t>
            </a:r>
            <a:r>
              <a:rPr lang="ru-RU" sz="2800" dirty="0"/>
              <a:t>ПД объектов, расположенных на территории двух и более субъектов </a:t>
            </a:r>
            <a:r>
              <a:rPr lang="ru-RU" sz="2800" dirty="0" smtClean="0"/>
              <a:t>РФ, на </a:t>
            </a:r>
            <a:r>
              <a:rPr lang="ru-RU" sz="2800" dirty="0"/>
              <a:t>региональный </a:t>
            </a:r>
            <a:r>
              <a:rPr lang="ru-RU" sz="2800" dirty="0" smtClean="0"/>
              <a:t>уровень.</a:t>
            </a:r>
          </a:p>
          <a:p>
            <a:pPr marL="769938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Отмена обязательной </a:t>
            </a:r>
            <a:r>
              <a:rPr lang="ru-RU" sz="2800" dirty="0"/>
              <a:t>экспертизы сметной стоимости </a:t>
            </a:r>
            <a:r>
              <a:rPr lang="ru-RU" sz="2800" dirty="0" smtClean="0"/>
              <a:t>для объектов </a:t>
            </a:r>
            <a:r>
              <a:rPr lang="ru-RU" sz="2800" dirty="0"/>
              <a:t>стоимостью менее 10 млн. </a:t>
            </a:r>
            <a:r>
              <a:rPr lang="ru-RU" sz="2800" dirty="0" smtClean="0"/>
              <a:t>руб</a:t>
            </a:r>
            <a:r>
              <a:rPr lang="ru-RU" sz="2800" dirty="0"/>
              <a:t>.</a:t>
            </a:r>
            <a:endParaRPr lang="ru-RU" sz="2800" dirty="0" smtClean="0"/>
          </a:p>
        </p:txBody>
      </p:sp>
      <p:sp>
        <p:nvSpPr>
          <p:cNvPr id="34" name="Shape 139"/>
          <p:cNvSpPr/>
          <p:nvPr/>
        </p:nvSpPr>
        <p:spPr>
          <a:xfrm>
            <a:off x="23857903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8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04228" y="1223810"/>
            <a:ext cx="1219200" cy="1158979"/>
          </a:xfrm>
          <a:prstGeom prst="ellipse">
            <a:avLst/>
          </a:prstGeom>
          <a:noFill/>
          <a:ln w="635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2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07571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3788" y="-4031019"/>
            <a:ext cx="18288000" cy="904874"/>
          </a:xfrm>
        </p:spPr>
        <p:txBody>
          <a:bodyPr>
            <a:noAutofit/>
          </a:bodyPr>
          <a:lstStyle/>
          <a:p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92665" y="7704665"/>
            <a:ext cx="23198666" cy="4753510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4693" t="7411" r="44201" b="17047"/>
          <a:stretch/>
        </p:blipFill>
        <p:spPr bwMode="auto">
          <a:xfrm>
            <a:off x="15068214" y="5729128"/>
            <a:ext cx="5082120" cy="7244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5655" t="8267" r="45003" b="17902"/>
          <a:stretch/>
        </p:blipFill>
        <p:spPr bwMode="auto">
          <a:xfrm>
            <a:off x="1168400" y="5810928"/>
            <a:ext cx="5317672" cy="7252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hape 162"/>
          <p:cNvSpPr/>
          <p:nvPr/>
        </p:nvSpPr>
        <p:spPr>
          <a:xfrm>
            <a:off x="7101098" y="7786285"/>
            <a:ext cx="2138403" cy="1398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9452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Shape 162"/>
          <p:cNvSpPr/>
          <p:nvPr/>
        </p:nvSpPr>
        <p:spPr>
          <a:xfrm>
            <a:off x="20904838" y="7662579"/>
            <a:ext cx="2138403" cy="1398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r" defTabSz="914400">
              <a:lnSpc>
                <a:spcPct val="130000"/>
              </a:lnSpc>
              <a:defRPr sz="7000">
                <a:solidFill>
                  <a:srgbClr val="DA322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8425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0653894" y="7240167"/>
            <a:ext cx="1543796" cy="2947276"/>
          </a:xfrm>
          <a:prstGeom prst="chevron">
            <a:avLst>
              <a:gd name="adj" fmla="val 623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436253" y="-2162699"/>
            <a:ext cx="18288000" cy="904874"/>
          </a:xfrm>
          <a:prstGeom prst="rect">
            <a:avLst/>
          </a:prstGeom>
        </p:spPr>
        <p:txBody>
          <a:bodyPr vert="horz" lIns="182880" tIns="91440" rIns="182880" bIns="9144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12043" y="4419532"/>
            <a:ext cx="6489678" cy="904874"/>
          </a:xfrm>
          <a:prstGeom prst="rect">
            <a:avLst/>
          </a:prstGeom>
        </p:spPr>
        <p:txBody>
          <a:bodyPr vert="horz" lIns="182880" tIns="91440" rIns="182880" bIns="9144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Постановление Правительства от 26.12.2014 №</a:t>
            </a:r>
            <a:r>
              <a:rPr lang="en-US" sz="2800" b="1" dirty="0"/>
              <a:t> 1521</a:t>
            </a:r>
            <a:r>
              <a:rPr lang="ru-RU" sz="2800" b="1" dirty="0"/>
              <a:t>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364435" y="4400922"/>
            <a:ext cx="6489678" cy="904874"/>
          </a:xfrm>
          <a:prstGeom prst="rect">
            <a:avLst/>
          </a:prstGeom>
        </p:spPr>
        <p:txBody>
          <a:bodyPr vert="horz" lIns="182880" tIns="91440" rIns="182880" bIns="9144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Постановление Правительства от 04.07.2020 № 985</a:t>
            </a:r>
          </a:p>
        </p:txBody>
      </p:sp>
      <p:pic>
        <p:nvPicPr>
          <p:cNvPr id="17" name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724253" y="1725259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39"/>
          <p:cNvSpPr/>
          <p:nvPr/>
        </p:nvSpPr>
        <p:spPr>
          <a:xfrm>
            <a:off x="23857903" y="12888116"/>
            <a:ext cx="1168602" cy="8747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no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9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2" name="Shape 173"/>
          <p:cNvSpPr/>
          <p:nvPr/>
        </p:nvSpPr>
        <p:spPr>
          <a:xfrm>
            <a:off x="-9525" y="752820"/>
            <a:ext cx="20549658" cy="3161580"/>
          </a:xfrm>
          <a:prstGeom prst="rect">
            <a:avLst/>
          </a:prstGeom>
          <a:solidFill>
            <a:srgbClr val="AD2217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3" name="Shape 183"/>
          <p:cNvSpPr/>
          <p:nvPr/>
        </p:nvSpPr>
        <p:spPr>
          <a:xfrm>
            <a:off x="2251070" y="667594"/>
            <a:ext cx="18151479" cy="324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no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sz="3200" b="1" u="sng" dirty="0" smtClean="0">
                <a:solidFill>
                  <a:schemeClr val="bg1"/>
                </a:solidFill>
              </a:rPr>
              <a:t>Обязательные </a:t>
            </a:r>
            <a:r>
              <a:rPr lang="ru-RU" sz="3200" b="1" u="sng" dirty="0">
                <a:solidFill>
                  <a:schemeClr val="bg1"/>
                </a:solidFill>
              </a:rPr>
              <a:t>требования в </a:t>
            </a:r>
            <a:r>
              <a:rPr lang="ru-RU" sz="3200" b="1" u="sng" dirty="0" smtClean="0">
                <a:solidFill>
                  <a:schemeClr val="bg1"/>
                </a:solidFill>
              </a:rPr>
              <a:t>строительстве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     </a:t>
            </a:r>
            <a:r>
              <a:rPr lang="ru-RU" sz="3200" b="1" dirty="0" smtClean="0">
                <a:solidFill>
                  <a:schemeClr val="bg1"/>
                </a:solidFill>
              </a:rPr>
              <a:t>Перечень </a:t>
            </a:r>
            <a:r>
              <a:rPr lang="ru-RU" sz="3200" b="1" dirty="0">
                <a:solidFill>
                  <a:schemeClr val="bg1"/>
                </a:solidFill>
              </a:rPr>
              <a:t>национальных стандартов и сводов правил (частей таких стандартов и сводов правил), </a:t>
            </a:r>
            <a:r>
              <a:rPr lang="ru-RU" sz="3200" b="1" dirty="0" smtClean="0">
                <a:solidFill>
                  <a:schemeClr val="bg1"/>
                </a:solidFill>
              </a:rPr>
              <a:t>в </a:t>
            </a:r>
            <a:r>
              <a:rPr lang="ru-RU" sz="3200" b="1" dirty="0">
                <a:solidFill>
                  <a:schemeClr val="bg1"/>
                </a:solidFill>
              </a:rPr>
              <a:t>результате применения которых на обязательной основе обеспечивается соблюдение требований Федерального закона </a:t>
            </a:r>
            <a:r>
              <a:rPr lang="ru-RU" sz="3200" b="1" dirty="0" smtClean="0">
                <a:solidFill>
                  <a:schemeClr val="bg1"/>
                </a:solidFill>
              </a:rPr>
              <a:t>«Технический </a:t>
            </a:r>
            <a:r>
              <a:rPr lang="ru-RU" sz="3200" b="1" dirty="0">
                <a:solidFill>
                  <a:schemeClr val="bg1"/>
                </a:solidFill>
              </a:rPr>
              <a:t>регламент о безопасности зданий и </a:t>
            </a:r>
            <a:r>
              <a:rPr lang="ru-RU" sz="3200" b="1" dirty="0" smtClean="0">
                <a:solidFill>
                  <a:schemeClr val="bg1"/>
                </a:solidFill>
              </a:rPr>
              <a:t>сооружений»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04228" y="1752130"/>
            <a:ext cx="1219200" cy="1158979"/>
          </a:xfrm>
          <a:prstGeom prst="ellipse">
            <a:avLst/>
          </a:prstGeom>
          <a:noFill/>
          <a:ln w="635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no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1572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41126</TotalTime>
  <Words>2275</Words>
  <Application>Microsoft Office PowerPoint</Application>
  <PresentationFormat>Произвольный</PresentationFormat>
  <Paragraphs>380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Narrow</vt:lpstr>
      <vt:lpstr>Calibri</vt:lpstr>
      <vt:lpstr>Gotham Pro Light Regular</vt:lpstr>
      <vt:lpstr>Haettenschweiler</vt:lpstr>
      <vt:lpstr>Helvetica</vt:lpstr>
      <vt:lpstr>Helvetica Light</vt:lpstr>
      <vt:lpstr>Helvetica Neue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Барми А.А.</dc:creator>
  <cp:lastModifiedBy>Windows User</cp:lastModifiedBy>
  <cp:revision>1017</cp:revision>
  <cp:lastPrinted>2020-08-24T11:56:14Z</cp:lastPrinted>
  <dcterms:modified xsi:type="dcterms:W3CDTF">2020-08-26T06:52:28Z</dcterms:modified>
</cp:coreProperties>
</file>