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9"/>
  </p:notesMasterIdLst>
  <p:sldIdLst>
    <p:sldId id="256" r:id="rId2"/>
    <p:sldId id="270" r:id="rId3"/>
    <p:sldId id="269" r:id="rId4"/>
    <p:sldId id="257" r:id="rId5"/>
    <p:sldId id="258" r:id="rId6"/>
    <p:sldId id="259" r:id="rId7"/>
    <p:sldId id="260" r:id="rId8"/>
    <p:sldId id="261" r:id="rId9"/>
    <p:sldId id="262" r:id="rId10"/>
    <p:sldId id="263" r:id="rId11"/>
    <p:sldId id="264" r:id="rId12"/>
    <p:sldId id="265" r:id="rId13"/>
    <p:sldId id="266" r:id="rId14"/>
    <p:sldId id="267" r:id="rId15"/>
    <p:sldId id="268"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96" r:id="rId29"/>
    <p:sldId id="283" r:id="rId30"/>
    <p:sldId id="284" r:id="rId31"/>
    <p:sldId id="285" r:id="rId32"/>
    <p:sldId id="286" r:id="rId33"/>
    <p:sldId id="288" r:id="rId34"/>
    <p:sldId id="289" r:id="rId35"/>
    <p:sldId id="291" r:id="rId36"/>
    <p:sldId id="292" r:id="rId37"/>
    <p:sldId id="297" r:id="rId3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4" d="100"/>
          <a:sy n="84" d="100"/>
        </p:scale>
        <p:origin x="-966" y="3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AE1202-1F23-46D3-8019-6F43EFAF32AB}" type="datetimeFigureOut">
              <a:rPr lang="ru-RU" smtClean="0"/>
              <a:t>21.11.2014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027F30-CA3E-4816-A58C-23FEFBC09996}"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73027F30-CA3E-4816-A58C-23FEFBC09996}" type="slidenum">
              <a:rPr lang="ru-RU" smtClean="0"/>
              <a:t>6</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Прямоугольник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ru-RU" smtClean="0"/>
              <a:t>Образец заголовка</a:t>
            </a:r>
            <a:endParaRPr kumimoji="0" lang="en-US"/>
          </a:p>
        </p:txBody>
      </p:sp>
      <p:sp>
        <p:nvSpPr>
          <p:cNvPr id="3" name="Подзаголовок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ru-RU" smtClean="0"/>
              <a:t>Образец подзаголовка</a:t>
            </a:r>
            <a:endParaRPr kumimoji="0" lang="en-US"/>
          </a:p>
        </p:txBody>
      </p:sp>
      <p:sp>
        <p:nvSpPr>
          <p:cNvPr id="4" name="Дата 3"/>
          <p:cNvSpPr>
            <a:spLocks noGrp="1"/>
          </p:cNvSpPr>
          <p:nvPr>
            <p:ph type="dt" sz="half" idx="10"/>
          </p:nvPr>
        </p:nvSpPr>
        <p:spPr/>
        <p:txBody>
          <a:bodyPr/>
          <a:lstStyle/>
          <a:p>
            <a:fld id="{519F2149-050F-4342-8CCA-7C091A908E1E}" type="datetimeFigureOut">
              <a:rPr lang="ru-RU" smtClean="0"/>
              <a:pPr/>
              <a:t>21.11.2014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F4D35DE-8872-4FB6-ADE0-CEE33570687D}" type="slidenum">
              <a:rPr lang="ru-RU" smtClean="0"/>
              <a:pPr/>
              <a:t>‹#›</a:t>
            </a:fld>
            <a:endParaRPr lang="ru-RU"/>
          </a:p>
        </p:txBody>
      </p:sp>
      <p:sp>
        <p:nvSpPr>
          <p:cNvPr id="10" name="Прямоугольник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19F2149-050F-4342-8CCA-7C091A908E1E}" type="datetimeFigureOut">
              <a:rPr lang="ru-RU" smtClean="0"/>
              <a:pPr/>
              <a:t>21.11.2014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F4D35DE-8872-4FB6-ADE0-CEE33570687D}"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9" name="Прямоугольник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Прямоугольник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Вертикальный заголовок 1"/>
          <p:cNvSpPr>
            <a:spLocks noGrp="1"/>
          </p:cNvSpPr>
          <p:nvPr>
            <p:ph type="title" orient="vert"/>
          </p:nvPr>
        </p:nvSpPr>
        <p:spPr>
          <a:xfrm>
            <a:off x="6781800" y="274640"/>
            <a:ext cx="19050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04800"/>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19F2149-050F-4342-8CCA-7C091A908E1E}" type="datetimeFigureOut">
              <a:rPr lang="ru-RU" smtClean="0"/>
              <a:pPr/>
              <a:t>21.11.2014</a:t>
            </a:fld>
            <a:endParaRPr lang="ru-RU"/>
          </a:p>
        </p:txBody>
      </p:sp>
      <p:sp>
        <p:nvSpPr>
          <p:cNvPr id="5" name="Нижний колонтитул 4"/>
          <p:cNvSpPr>
            <a:spLocks noGrp="1"/>
          </p:cNvSpPr>
          <p:nvPr>
            <p:ph type="ftr" sz="quarter" idx="11"/>
          </p:nvPr>
        </p:nvSpPr>
        <p:spPr>
          <a:xfrm>
            <a:off x="2640597" y="6377459"/>
            <a:ext cx="3836404" cy="365125"/>
          </a:xfrm>
        </p:spPr>
        <p:txBody>
          <a:bodyPr/>
          <a:lstStyle/>
          <a:p>
            <a:endParaRPr lang="ru-RU"/>
          </a:p>
        </p:txBody>
      </p:sp>
      <p:sp>
        <p:nvSpPr>
          <p:cNvPr id="6" name="Номер слайда 5"/>
          <p:cNvSpPr>
            <a:spLocks noGrp="1"/>
          </p:cNvSpPr>
          <p:nvPr>
            <p:ph type="sldNum" sz="quarter" idx="12"/>
          </p:nvPr>
        </p:nvSpPr>
        <p:spPr/>
        <p:txBody>
          <a:bodyPr/>
          <a:lstStyle/>
          <a:p>
            <a:fld id="{EF4D35DE-8872-4FB6-ADE0-CEE33570687D}"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5448"/>
            <a:ext cx="8229600" cy="1252728"/>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19F2149-050F-4342-8CCA-7C091A908E1E}" type="datetimeFigureOut">
              <a:rPr lang="ru-RU" smtClean="0"/>
              <a:pPr/>
              <a:t>21.11.2014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F4D35DE-8872-4FB6-ADE0-CEE33570687D}"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9" name="Прямоугольник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Прямоугольник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19F2149-050F-4342-8CCA-7C091A908E1E}" type="datetimeFigureOut">
              <a:rPr lang="ru-RU" smtClean="0"/>
              <a:pPr/>
              <a:t>21.11.2014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F4D35DE-8872-4FB6-ADE0-CEE33570687D}"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19F2149-050F-4342-8CCA-7C091A908E1E}" type="datetimeFigureOut">
              <a:rPr lang="ru-RU" smtClean="0"/>
              <a:pPr/>
              <a:t>21.11.2014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F4D35DE-8872-4FB6-ADE0-CEE33570687D}"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ru-RU" smtClean="0"/>
              <a:t>Образец текста</a:t>
            </a:r>
          </a:p>
        </p:txBody>
      </p:sp>
      <p:sp>
        <p:nvSpPr>
          <p:cNvPr id="4" name="Содержимое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Текст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ru-RU" smtClean="0"/>
              <a:t>Образец текста</a:t>
            </a:r>
          </a:p>
        </p:txBody>
      </p:sp>
      <p:sp>
        <p:nvSpPr>
          <p:cNvPr id="6" name="Содержимое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19F2149-050F-4342-8CCA-7C091A908E1E}" type="datetimeFigureOut">
              <a:rPr lang="ru-RU" smtClean="0"/>
              <a:pPr/>
              <a:t>21.11.2014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F4D35DE-8872-4FB6-ADE0-CEE33570687D}"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19F2149-050F-4342-8CCA-7C091A908E1E}" type="datetimeFigureOut">
              <a:rPr lang="ru-RU" smtClean="0"/>
              <a:pPr/>
              <a:t>21.11.2014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F4D35DE-8872-4FB6-ADE0-CEE33570687D}"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19F2149-050F-4342-8CCA-7C091A908E1E}" type="datetimeFigureOut">
              <a:rPr lang="ru-RU" smtClean="0"/>
              <a:pPr/>
              <a:t>21.11.2014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F4D35DE-8872-4FB6-ADE0-CEE33570687D}"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ru-RU" smtClean="0"/>
              <a:t>Образец заголовка</a:t>
            </a:r>
            <a:endParaRPr kumimoji="0" lang="en-US"/>
          </a:p>
        </p:txBody>
      </p:sp>
      <p:sp>
        <p:nvSpPr>
          <p:cNvPr id="3" name="Содержимое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Текст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19F2149-050F-4342-8CCA-7C091A908E1E}" type="datetimeFigureOut">
              <a:rPr lang="ru-RU" smtClean="0"/>
              <a:pPr/>
              <a:t>21.11.2014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F4D35DE-8872-4FB6-ADE0-CEE33570687D}" type="slidenum">
              <a:rPr lang="ru-RU" smtClean="0"/>
              <a:pPr/>
              <a:t>‹#›</a:t>
            </a:fld>
            <a:endParaRPr lang="ru-RU"/>
          </a:p>
        </p:txBody>
      </p:sp>
      <p:sp>
        <p:nvSpPr>
          <p:cNvPr id="12" name="Прямоугольник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ru-RU" smtClean="0"/>
              <a:t>Вставка рисунка</a:t>
            </a:r>
            <a:endParaRPr kumimoji="0" lang="en-US" dirty="0"/>
          </a:p>
        </p:txBody>
      </p:sp>
      <p:sp>
        <p:nvSpPr>
          <p:cNvPr id="4" name="Текст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164592" y="1170432"/>
            <a:ext cx="2523744" cy="201168"/>
          </a:xfrm>
        </p:spPr>
        <p:txBody>
          <a:bodyPr/>
          <a:lstStyle/>
          <a:p>
            <a:fld id="{519F2149-050F-4342-8CCA-7C091A908E1E}" type="datetimeFigureOut">
              <a:rPr lang="ru-RU" smtClean="0"/>
              <a:pPr/>
              <a:t>21.11.2014</a:t>
            </a:fld>
            <a:endParaRPr lang="ru-RU"/>
          </a:p>
        </p:txBody>
      </p:sp>
      <p:sp>
        <p:nvSpPr>
          <p:cNvPr id="11" name="Прямоугольник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Нижний колонтитул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ru-RU"/>
          </a:p>
        </p:txBody>
      </p:sp>
      <p:sp>
        <p:nvSpPr>
          <p:cNvPr id="7" name="Номер слайда 6"/>
          <p:cNvSpPr>
            <a:spLocks noGrp="1"/>
          </p:cNvSpPr>
          <p:nvPr>
            <p:ph type="sldNum" sz="quarter" idx="12"/>
          </p:nvPr>
        </p:nvSpPr>
        <p:spPr>
          <a:xfrm>
            <a:off x="8339328" y="1170432"/>
            <a:ext cx="733864" cy="201168"/>
          </a:xfrm>
        </p:spPr>
        <p:txBody>
          <a:bodyPr/>
          <a:lstStyle/>
          <a:p>
            <a:fld id="{EF4D35DE-8872-4FB6-ADE0-CEE33570687D}"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Прямоугольник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Прямоугольник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4" name="Дата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519F2149-050F-4342-8CCA-7C091A908E1E}" type="datetimeFigureOut">
              <a:rPr lang="ru-RU" smtClean="0"/>
              <a:pPr/>
              <a:t>21.11.2014</a:t>
            </a:fld>
            <a:endParaRPr lang="ru-RU"/>
          </a:p>
        </p:txBody>
      </p:sp>
      <p:sp>
        <p:nvSpPr>
          <p:cNvPr id="5" name="Нижний колонтитул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ru-RU"/>
          </a:p>
        </p:txBody>
      </p:sp>
      <p:sp>
        <p:nvSpPr>
          <p:cNvPr id="6" name="Номер слайда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EF4D35DE-8872-4FB6-ADE0-CEE33570687D}"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consultantplus://offline/ref=F12AE05D3759F3633C0950FBA1E5A2BFD9F3816D1E54F1D35A199104FFAB3EF54CF3B9505E6D70B971VF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consultantplus://offline/ref=92AA0DC6B09BC7D9BB00D0C1EB25694EFB7F81453D62BCD42558C95F692C7E050B91B38B25F181BBNDYA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consultantplus://offline/ref=1E4430BE286C7564D12161CAA8B9809C9487C5578CF06B8A8339307D842EDED6B8BE9F1F6870D688aCWBL"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ru-RU" sz="3200" dirty="0" smtClean="0"/>
              <a:t>Анализ состава и размера компенсационных фондов саморегулируемых организаций</a:t>
            </a:r>
            <a:endParaRPr lang="ru-RU" sz="3200" dirty="0"/>
          </a:p>
        </p:txBody>
      </p:sp>
      <p:sp>
        <p:nvSpPr>
          <p:cNvPr id="3" name="Подзаголовок 2"/>
          <p:cNvSpPr>
            <a:spLocks noGrp="1"/>
          </p:cNvSpPr>
          <p:nvPr>
            <p:ph type="subTitle" idx="1"/>
          </p:nvPr>
        </p:nvSpPr>
        <p:spPr/>
        <p:txBody>
          <a:bodyPr>
            <a:normAutofit/>
          </a:bodyPr>
          <a:lstStyle/>
          <a:p>
            <a:r>
              <a:rPr lang="ru-RU" i="1" dirty="0" smtClean="0"/>
              <a:t>Курс ЭКСПЕРТА в области СРО в строительстве по программе НОСТРОЙ</a:t>
            </a:r>
          </a:p>
          <a:p>
            <a:r>
              <a:rPr lang="ru-RU" i="1" dirty="0" smtClean="0"/>
              <a:t>Лектор Черных М.Н.</a:t>
            </a:r>
          </a:p>
          <a:p>
            <a:r>
              <a:rPr lang="ru-RU" i="1" dirty="0" smtClean="0"/>
              <a:t>24-28.11.2014 г.</a:t>
            </a:r>
            <a:endParaRPr lang="ru-RU"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b="1" dirty="0" smtClean="0"/>
              <a:t>Проблема ликвидности банковских депозитов как объекта инвестирования компенсационного фонда</a:t>
            </a:r>
            <a:endParaRPr lang="ru-RU" sz="2400" b="1" dirty="0"/>
          </a:p>
        </p:txBody>
      </p:sp>
      <p:graphicFrame>
        <p:nvGraphicFramePr>
          <p:cNvPr id="4" name="Содержимое 3"/>
          <p:cNvGraphicFramePr>
            <a:graphicFrameLocks noGrp="1"/>
          </p:cNvGraphicFramePr>
          <p:nvPr>
            <p:ph idx="1"/>
          </p:nvPr>
        </p:nvGraphicFramePr>
        <p:xfrm>
          <a:off x="457200" y="1774825"/>
          <a:ext cx="8229600" cy="3825240"/>
        </p:xfrm>
        <a:graphic>
          <a:graphicData uri="http://schemas.openxmlformats.org/drawingml/2006/table">
            <a:tbl>
              <a:tblPr firstRow="1" bandRow="1">
                <a:tableStyleId>{5C22544A-7EE6-4342-B048-85BDC9FD1C3A}</a:tableStyleId>
              </a:tblPr>
              <a:tblGrid>
                <a:gridCol w="971528"/>
                <a:gridCol w="3143272"/>
                <a:gridCol w="2057400"/>
                <a:gridCol w="2057400"/>
              </a:tblGrid>
              <a:tr h="370840">
                <a:tc>
                  <a:txBody>
                    <a:bodyPr/>
                    <a:lstStyle/>
                    <a:p>
                      <a:r>
                        <a:rPr lang="ru-RU" sz="1400" dirty="0" smtClean="0"/>
                        <a:t>№</a:t>
                      </a:r>
                      <a:r>
                        <a:rPr lang="ru-RU" sz="1400" baseline="0" dirty="0" smtClean="0"/>
                        <a:t> </a:t>
                      </a:r>
                      <a:r>
                        <a:rPr lang="ru-RU" sz="1400" baseline="0" dirty="0" err="1" smtClean="0"/>
                        <a:t>п</a:t>
                      </a:r>
                      <a:r>
                        <a:rPr lang="ru-RU" sz="1400" baseline="0" dirty="0" smtClean="0"/>
                        <a:t>/</a:t>
                      </a:r>
                      <a:r>
                        <a:rPr lang="ru-RU" sz="1400" baseline="0" dirty="0" err="1" smtClean="0"/>
                        <a:t>п</a:t>
                      </a:r>
                      <a:endParaRPr lang="ru-RU" sz="1400" dirty="0"/>
                    </a:p>
                  </a:txBody>
                  <a:tcPr/>
                </a:tc>
                <a:tc>
                  <a:txBody>
                    <a:bodyPr/>
                    <a:lstStyle/>
                    <a:p>
                      <a:r>
                        <a:rPr lang="ru-RU" sz="1400" dirty="0" smtClean="0"/>
                        <a:t>Банк</a:t>
                      </a:r>
                      <a:endParaRPr lang="ru-RU" sz="1400" dirty="0"/>
                    </a:p>
                  </a:txBody>
                  <a:tcPr/>
                </a:tc>
                <a:tc>
                  <a:txBody>
                    <a:bodyPr/>
                    <a:lstStyle/>
                    <a:p>
                      <a:r>
                        <a:rPr lang="ru-RU" sz="1400" dirty="0" smtClean="0"/>
                        <a:t>Дата отзыва лицензии</a:t>
                      </a:r>
                      <a:endParaRPr lang="ru-RU" sz="1400" dirty="0"/>
                    </a:p>
                  </a:txBody>
                  <a:tcPr/>
                </a:tc>
                <a:tc>
                  <a:txBody>
                    <a:bodyPr/>
                    <a:lstStyle/>
                    <a:p>
                      <a:r>
                        <a:rPr lang="ru-RU" sz="1400" dirty="0" smtClean="0"/>
                        <a:t>Количество СРО, которые размести ли средства</a:t>
                      </a:r>
                      <a:endParaRPr lang="ru-RU" sz="1400" dirty="0"/>
                    </a:p>
                  </a:txBody>
                  <a:tcPr/>
                </a:tc>
              </a:tr>
              <a:tr h="370840">
                <a:tc>
                  <a:txBody>
                    <a:bodyPr/>
                    <a:lstStyle/>
                    <a:p>
                      <a:r>
                        <a:rPr lang="ru-RU" sz="1600" dirty="0" smtClean="0"/>
                        <a:t>7.</a:t>
                      </a:r>
                      <a:endParaRPr lang="ru-RU" sz="1600" dirty="0"/>
                    </a:p>
                  </a:txBody>
                  <a:tcPr/>
                </a:tc>
                <a:tc>
                  <a:txBody>
                    <a:bodyPr/>
                    <a:lstStyle/>
                    <a:p>
                      <a:r>
                        <a:rPr lang="ru-RU" sz="1600" dirty="0" smtClean="0"/>
                        <a:t>ОАО «АФ Банк»</a:t>
                      </a:r>
                      <a:endParaRPr lang="ru-RU" sz="1600" dirty="0"/>
                    </a:p>
                  </a:txBody>
                  <a:tcPr/>
                </a:tc>
                <a:tc>
                  <a:txBody>
                    <a:bodyPr/>
                    <a:lstStyle/>
                    <a:p>
                      <a:r>
                        <a:rPr lang="ru-RU" sz="1600" dirty="0" smtClean="0"/>
                        <a:t>05.03.2014</a:t>
                      </a:r>
                      <a:endParaRPr lang="ru-RU" sz="1600" dirty="0"/>
                    </a:p>
                  </a:txBody>
                  <a:tcPr/>
                </a:tc>
                <a:tc>
                  <a:txBody>
                    <a:bodyPr/>
                    <a:lstStyle/>
                    <a:p>
                      <a:r>
                        <a:rPr lang="ru-RU" sz="1600" dirty="0" smtClean="0"/>
                        <a:t>1</a:t>
                      </a:r>
                      <a:endParaRPr lang="ru-RU" sz="1600" dirty="0"/>
                    </a:p>
                  </a:txBody>
                  <a:tcPr/>
                </a:tc>
              </a:tr>
              <a:tr h="370840">
                <a:tc>
                  <a:txBody>
                    <a:bodyPr/>
                    <a:lstStyle/>
                    <a:p>
                      <a:r>
                        <a:rPr lang="ru-RU" sz="1600" dirty="0" smtClean="0"/>
                        <a:t>8.</a:t>
                      </a:r>
                      <a:endParaRPr lang="ru-RU" sz="1600" dirty="0"/>
                    </a:p>
                  </a:txBody>
                  <a:tcPr/>
                </a:tc>
                <a:tc>
                  <a:txBody>
                    <a:bodyPr/>
                    <a:lstStyle/>
                    <a:p>
                      <a:r>
                        <a:rPr lang="ru-RU" sz="1600" dirty="0" smtClean="0"/>
                        <a:t>ООО «Коммерческий Волжский</a:t>
                      </a:r>
                      <a:r>
                        <a:rPr lang="ru-RU" sz="1600" baseline="0" dirty="0" smtClean="0"/>
                        <a:t> социальный банк»</a:t>
                      </a:r>
                      <a:endParaRPr lang="ru-RU" sz="1600" dirty="0"/>
                    </a:p>
                  </a:txBody>
                  <a:tcPr/>
                </a:tc>
                <a:tc>
                  <a:txBody>
                    <a:bodyPr/>
                    <a:lstStyle/>
                    <a:p>
                      <a:r>
                        <a:rPr lang="ru-RU" sz="1600" dirty="0" smtClean="0"/>
                        <a:t>02.12.2013</a:t>
                      </a:r>
                      <a:endParaRPr lang="ru-RU" sz="1600" dirty="0"/>
                    </a:p>
                  </a:txBody>
                  <a:tcPr/>
                </a:tc>
                <a:tc>
                  <a:txBody>
                    <a:bodyPr/>
                    <a:lstStyle/>
                    <a:p>
                      <a:r>
                        <a:rPr lang="ru-RU" sz="1600" dirty="0" smtClean="0"/>
                        <a:t>1</a:t>
                      </a:r>
                      <a:endParaRPr lang="ru-RU" sz="1600" dirty="0"/>
                    </a:p>
                  </a:txBody>
                  <a:tcPr/>
                </a:tc>
              </a:tr>
              <a:tr h="370840">
                <a:tc>
                  <a:txBody>
                    <a:bodyPr/>
                    <a:lstStyle/>
                    <a:p>
                      <a:r>
                        <a:rPr lang="ru-RU" sz="1600" dirty="0" smtClean="0"/>
                        <a:t>9.</a:t>
                      </a:r>
                      <a:endParaRPr lang="ru-RU" sz="1600" dirty="0"/>
                    </a:p>
                  </a:txBody>
                  <a:tcPr/>
                </a:tc>
                <a:tc>
                  <a:txBody>
                    <a:bodyPr/>
                    <a:lstStyle/>
                    <a:p>
                      <a:r>
                        <a:rPr lang="ru-RU" sz="1600" dirty="0" smtClean="0"/>
                        <a:t>ОАО «Смоленский Банк»</a:t>
                      </a:r>
                      <a:endParaRPr lang="ru-RU" sz="1600" dirty="0"/>
                    </a:p>
                  </a:txBody>
                  <a:tcPr/>
                </a:tc>
                <a:tc>
                  <a:txBody>
                    <a:bodyPr/>
                    <a:lstStyle/>
                    <a:p>
                      <a:r>
                        <a:rPr lang="ru-RU" sz="1600" dirty="0" smtClean="0"/>
                        <a:t>13.12.2013</a:t>
                      </a:r>
                      <a:endParaRPr lang="ru-RU" sz="1600" dirty="0"/>
                    </a:p>
                  </a:txBody>
                  <a:tcPr/>
                </a:tc>
                <a:tc>
                  <a:txBody>
                    <a:bodyPr/>
                    <a:lstStyle/>
                    <a:p>
                      <a:r>
                        <a:rPr lang="ru-RU" sz="1600" dirty="0" smtClean="0"/>
                        <a:t>1</a:t>
                      </a:r>
                      <a:endParaRPr lang="ru-RU" sz="1600" dirty="0"/>
                    </a:p>
                  </a:txBody>
                  <a:tcPr/>
                </a:tc>
              </a:tr>
              <a:tr h="370840">
                <a:tc>
                  <a:txBody>
                    <a:bodyPr/>
                    <a:lstStyle/>
                    <a:p>
                      <a:r>
                        <a:rPr lang="ru-RU" sz="1600" dirty="0" smtClean="0"/>
                        <a:t>10.</a:t>
                      </a:r>
                      <a:endParaRPr lang="ru-RU" sz="1600" dirty="0"/>
                    </a:p>
                  </a:txBody>
                  <a:tcPr/>
                </a:tc>
                <a:tc>
                  <a:txBody>
                    <a:bodyPr/>
                    <a:lstStyle/>
                    <a:p>
                      <a:r>
                        <a:rPr lang="ru-RU" sz="1600" dirty="0" smtClean="0"/>
                        <a:t>ОАО «Первый Республиканский Банк»</a:t>
                      </a:r>
                      <a:endParaRPr lang="ru-RU" sz="1600" dirty="0"/>
                    </a:p>
                  </a:txBody>
                  <a:tcPr/>
                </a:tc>
                <a:tc>
                  <a:txBody>
                    <a:bodyPr/>
                    <a:lstStyle/>
                    <a:p>
                      <a:r>
                        <a:rPr lang="ru-RU" sz="1600" dirty="0" smtClean="0"/>
                        <a:t>05.05.2014</a:t>
                      </a:r>
                      <a:endParaRPr lang="ru-RU" sz="1600" dirty="0"/>
                    </a:p>
                  </a:txBody>
                  <a:tcPr/>
                </a:tc>
                <a:tc>
                  <a:txBody>
                    <a:bodyPr/>
                    <a:lstStyle/>
                    <a:p>
                      <a:r>
                        <a:rPr lang="ru-RU" sz="1600" dirty="0" smtClean="0"/>
                        <a:t>1</a:t>
                      </a:r>
                      <a:endParaRPr lang="ru-RU" sz="1600" dirty="0"/>
                    </a:p>
                  </a:txBody>
                  <a:tcPr/>
                </a:tc>
              </a:tr>
              <a:tr h="370840">
                <a:tc>
                  <a:txBody>
                    <a:bodyPr/>
                    <a:lstStyle/>
                    <a:p>
                      <a:r>
                        <a:rPr lang="ru-RU" sz="1600" dirty="0" smtClean="0"/>
                        <a:t>11.</a:t>
                      </a:r>
                      <a:endParaRPr lang="ru-RU" sz="1600" dirty="0"/>
                    </a:p>
                  </a:txBody>
                  <a:tcPr/>
                </a:tc>
                <a:tc>
                  <a:txBody>
                    <a:bodyPr/>
                    <a:lstStyle/>
                    <a:p>
                      <a:r>
                        <a:rPr lang="ru-RU" sz="1600" dirty="0" smtClean="0"/>
                        <a:t>ОАО «Межрегиональный</a:t>
                      </a:r>
                      <a:r>
                        <a:rPr lang="ru-RU" sz="1600" baseline="0" dirty="0" smtClean="0"/>
                        <a:t> Коммерческий Банк «Замоскворецкий»</a:t>
                      </a:r>
                      <a:endParaRPr lang="ru-RU" sz="1600" dirty="0"/>
                    </a:p>
                  </a:txBody>
                  <a:tcPr/>
                </a:tc>
                <a:tc>
                  <a:txBody>
                    <a:bodyPr/>
                    <a:lstStyle/>
                    <a:p>
                      <a:r>
                        <a:rPr lang="ru-RU" sz="1600" dirty="0" smtClean="0"/>
                        <a:t>23.06.2014</a:t>
                      </a:r>
                      <a:endParaRPr lang="ru-RU" sz="1600" dirty="0"/>
                    </a:p>
                  </a:txBody>
                  <a:tcPr/>
                </a:tc>
                <a:tc>
                  <a:txBody>
                    <a:bodyPr/>
                    <a:lstStyle/>
                    <a:p>
                      <a:r>
                        <a:rPr lang="ru-RU" sz="1600" dirty="0" smtClean="0"/>
                        <a:t>1</a:t>
                      </a:r>
                      <a:endParaRPr lang="ru-RU" sz="1600" dirty="0"/>
                    </a:p>
                  </a:txBody>
                  <a:tcPr/>
                </a:tc>
              </a:tr>
              <a:tr h="370840">
                <a:tc>
                  <a:txBody>
                    <a:bodyPr/>
                    <a:lstStyle/>
                    <a:p>
                      <a:r>
                        <a:rPr lang="ru-RU" sz="1600" dirty="0" smtClean="0"/>
                        <a:t>12.</a:t>
                      </a:r>
                      <a:endParaRPr lang="ru-RU" sz="1600" dirty="0"/>
                    </a:p>
                  </a:txBody>
                  <a:tcPr/>
                </a:tc>
                <a:tc>
                  <a:txBody>
                    <a:bodyPr/>
                    <a:lstStyle/>
                    <a:p>
                      <a:r>
                        <a:rPr lang="ru-RU" sz="1600" dirty="0" smtClean="0"/>
                        <a:t>ОАО «АКБ «</a:t>
                      </a:r>
                      <a:r>
                        <a:rPr lang="ru-RU" sz="1600" dirty="0" err="1" smtClean="0"/>
                        <a:t>ИнтрастБанк</a:t>
                      </a:r>
                      <a:r>
                        <a:rPr lang="ru-RU" sz="1600" dirty="0" smtClean="0"/>
                        <a:t>»</a:t>
                      </a:r>
                      <a:endParaRPr lang="ru-RU" sz="1600" dirty="0"/>
                    </a:p>
                  </a:txBody>
                  <a:tcPr/>
                </a:tc>
                <a:tc>
                  <a:txBody>
                    <a:bodyPr/>
                    <a:lstStyle/>
                    <a:p>
                      <a:r>
                        <a:rPr lang="ru-RU" sz="1600" dirty="0" smtClean="0"/>
                        <a:t>16.09.2014</a:t>
                      </a:r>
                      <a:endParaRPr lang="ru-RU" sz="1600" dirty="0"/>
                    </a:p>
                  </a:txBody>
                  <a:tcPr/>
                </a:tc>
                <a:tc>
                  <a:txBody>
                    <a:bodyPr/>
                    <a:lstStyle/>
                    <a:p>
                      <a:r>
                        <a:rPr lang="ru-RU" sz="1600" dirty="0" smtClean="0"/>
                        <a:t>2</a:t>
                      </a:r>
                      <a:endParaRPr lang="ru-RU" sz="1600" dirty="0"/>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b="1" dirty="0" smtClean="0"/>
              <a:t>Проблема ликвидности банковских депозитов как объекта инвестирования компенсационного фонда</a:t>
            </a:r>
          </a:p>
        </p:txBody>
      </p:sp>
      <p:sp>
        <p:nvSpPr>
          <p:cNvPr id="3" name="Содержимое 2"/>
          <p:cNvSpPr>
            <a:spLocks noGrp="1"/>
          </p:cNvSpPr>
          <p:nvPr>
            <p:ph idx="1"/>
          </p:nvPr>
        </p:nvSpPr>
        <p:spPr/>
        <p:txBody>
          <a:bodyPr>
            <a:normAutofit fontScale="92500" lnSpcReduction="20000"/>
          </a:bodyPr>
          <a:lstStyle/>
          <a:p>
            <a:pPr algn="just">
              <a:buNone/>
            </a:pPr>
            <a:r>
              <a:rPr lang="ru-RU" dirty="0" smtClean="0"/>
              <a:t>Таким образом выявлено </a:t>
            </a:r>
            <a:r>
              <a:rPr lang="ru-RU" b="1" dirty="0" smtClean="0"/>
              <a:t>31</a:t>
            </a:r>
            <a:r>
              <a:rPr lang="ru-RU" dirty="0" smtClean="0"/>
              <a:t> СРО, разместившие средства компенсационного фонда на депозиты </a:t>
            </a:r>
            <a:r>
              <a:rPr lang="ru-RU" b="1" dirty="0" smtClean="0"/>
              <a:t>12 </a:t>
            </a:r>
            <a:r>
              <a:rPr lang="ru-RU" dirty="0" smtClean="0"/>
              <a:t>банков, у которых были отозваны лицензии в период </a:t>
            </a:r>
            <a:r>
              <a:rPr lang="ru-RU" b="1" dirty="0" smtClean="0"/>
              <a:t>с июля 2013 года по сентябрь 2014 г.</a:t>
            </a:r>
          </a:p>
          <a:p>
            <a:pPr algn="just">
              <a:buNone/>
            </a:pPr>
            <a:r>
              <a:rPr lang="ru-RU" b="1" dirty="0" smtClean="0"/>
              <a:t>ВОПРОСЫ:</a:t>
            </a:r>
          </a:p>
          <a:p>
            <a:pPr algn="just">
              <a:buNone/>
            </a:pPr>
            <a:r>
              <a:rPr lang="ru-RU" dirty="0" smtClean="0"/>
              <a:t>Какова судьба этих компенсационных фондов? </a:t>
            </a:r>
          </a:p>
          <a:p>
            <a:pPr algn="just">
              <a:buNone/>
            </a:pPr>
            <a:r>
              <a:rPr lang="ru-RU" dirty="0" smtClean="0"/>
              <a:t>Как будут осуществляться выплаты из этих фондов при наступлении страховых случаев? </a:t>
            </a:r>
          </a:p>
          <a:p>
            <a:pPr algn="just">
              <a:buNone/>
            </a:pPr>
            <a:r>
              <a:rPr lang="ru-RU" dirty="0" smtClean="0"/>
              <a:t>Как СРО уберечься от повторения подобных случаев?</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b="1" dirty="0" smtClean="0"/>
              <a:t>Проблема ликвидности банковских депозитов как объекта инвестирования компенсационного фонда</a:t>
            </a:r>
          </a:p>
        </p:txBody>
      </p:sp>
      <p:sp>
        <p:nvSpPr>
          <p:cNvPr id="3" name="Содержимое 2"/>
          <p:cNvSpPr>
            <a:spLocks noGrp="1"/>
          </p:cNvSpPr>
          <p:nvPr>
            <p:ph idx="1"/>
          </p:nvPr>
        </p:nvSpPr>
        <p:spPr/>
        <p:txBody>
          <a:bodyPr/>
          <a:lstStyle/>
          <a:p>
            <a:pPr algn="just">
              <a:buNone/>
            </a:pPr>
            <a:r>
              <a:rPr lang="ru-RU" i="1" dirty="0" smtClean="0"/>
              <a:t>Проблемы, требующие решения:</a:t>
            </a:r>
          </a:p>
          <a:p>
            <a:pPr algn="just"/>
            <a:r>
              <a:rPr lang="ru-RU" dirty="0" smtClean="0"/>
              <a:t>Отсутствует механизм страхования компенсационных фондов от банкротств</a:t>
            </a:r>
          </a:p>
          <a:p>
            <a:pPr algn="just"/>
            <a:r>
              <a:rPr lang="ru-RU" dirty="0" smtClean="0"/>
              <a:t>Перечень инвестиционных объектов очень узок и ограничивается банковскими депозитами</a:t>
            </a:r>
          </a:p>
          <a:p>
            <a:pPr algn="just"/>
            <a:r>
              <a:rPr lang="ru-RU" dirty="0" smtClean="0"/>
              <a:t>Отсутствуют реальные к принятию законопроекты в области инвестирования компенсационных фондов СРО</a:t>
            </a:r>
          </a:p>
          <a:p>
            <a:pPr>
              <a:buNone/>
            </a:pP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t>Ответственность по обязательствам членов саморегулируемых организаций</a:t>
            </a:r>
            <a:endParaRPr lang="ru-RU" sz="2800" b="1" dirty="0"/>
          </a:p>
        </p:txBody>
      </p:sp>
      <p:sp>
        <p:nvSpPr>
          <p:cNvPr id="3" name="Содержимое 2"/>
          <p:cNvSpPr>
            <a:spLocks noGrp="1"/>
          </p:cNvSpPr>
          <p:nvPr>
            <p:ph idx="1"/>
          </p:nvPr>
        </p:nvSpPr>
        <p:spPr/>
        <p:txBody>
          <a:bodyPr>
            <a:normAutofit fontScale="85000" lnSpcReduction="20000"/>
          </a:bodyPr>
          <a:lstStyle/>
          <a:p>
            <a:pPr algn="just"/>
            <a:r>
              <a:rPr lang="ru-RU" dirty="0" smtClean="0"/>
              <a:t>Законодательная база: Федеральный закон №337-ФЗ (действует с 01.07.2013 г.) внес изменения в п.1. ст.55.16 </a:t>
            </a:r>
            <a:r>
              <a:rPr lang="ru-RU" dirty="0" err="1" smtClean="0"/>
              <a:t>ГрК</a:t>
            </a:r>
            <a:r>
              <a:rPr lang="ru-RU" dirty="0" smtClean="0"/>
              <a:t> РФ</a:t>
            </a:r>
          </a:p>
          <a:p>
            <a:pPr algn="just">
              <a:buNone/>
            </a:pPr>
            <a:r>
              <a:rPr lang="ru-RU" dirty="0" smtClean="0"/>
              <a:t>СРО в пределах средств компенсационного фонда несет </a:t>
            </a:r>
            <a:r>
              <a:rPr lang="ru-RU" b="1" dirty="0" smtClean="0"/>
              <a:t>солидарную ответственность </a:t>
            </a:r>
            <a:r>
              <a:rPr lang="ru-RU" dirty="0" smtClean="0"/>
              <a:t>по обязательствам своих членов, возникшим вследствие причинения вреда третьим лицам в результате выполненных работ (в случаях предусмотренных ст.60 Градостроительного Кодекса РФ). Ранее законодательство предусматривало </a:t>
            </a:r>
            <a:r>
              <a:rPr lang="ru-RU" b="1" dirty="0" smtClean="0"/>
              <a:t>субсидиарную ответственность </a:t>
            </a:r>
            <a:r>
              <a:rPr lang="ru-RU" dirty="0" smtClean="0"/>
              <a:t>за счет средств компенсационного фонда за действия своих членов.</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t>Ответственность по обязательствам членов саморегулируемых организаций</a:t>
            </a:r>
          </a:p>
        </p:txBody>
      </p:sp>
      <p:sp>
        <p:nvSpPr>
          <p:cNvPr id="3" name="Текст 2"/>
          <p:cNvSpPr>
            <a:spLocks noGrp="1"/>
          </p:cNvSpPr>
          <p:nvPr>
            <p:ph type="body" idx="1"/>
          </p:nvPr>
        </p:nvSpPr>
        <p:spPr/>
        <p:txBody>
          <a:bodyPr>
            <a:normAutofit fontScale="92500" lnSpcReduction="10000"/>
          </a:bodyPr>
          <a:lstStyle/>
          <a:p>
            <a:r>
              <a:rPr lang="ru-RU" dirty="0" smtClean="0"/>
              <a:t>Солидарная ответственность</a:t>
            </a:r>
            <a:endParaRPr lang="ru-RU" dirty="0"/>
          </a:p>
        </p:txBody>
      </p:sp>
      <p:sp>
        <p:nvSpPr>
          <p:cNvPr id="5" name="Содержимое 4"/>
          <p:cNvSpPr>
            <a:spLocks noGrp="1"/>
          </p:cNvSpPr>
          <p:nvPr>
            <p:ph sz="half" idx="2"/>
          </p:nvPr>
        </p:nvSpPr>
        <p:spPr/>
        <p:txBody>
          <a:bodyPr>
            <a:normAutofit fontScale="70000" lnSpcReduction="20000"/>
          </a:bodyPr>
          <a:lstStyle/>
          <a:p>
            <a:pPr>
              <a:buNone/>
            </a:pPr>
            <a:r>
              <a:rPr lang="ru-RU" b="1" dirty="0" smtClean="0"/>
              <a:t>Ст.323 ГК РФ</a:t>
            </a:r>
          </a:p>
          <a:p>
            <a:pPr algn="just"/>
            <a:r>
              <a:rPr lang="ru-RU" dirty="0" smtClean="0"/>
              <a:t>При </a:t>
            </a:r>
            <a:r>
              <a:rPr lang="ru-RU" b="1" i="1" dirty="0" smtClean="0"/>
              <a:t>солидарной</a:t>
            </a:r>
            <a:r>
              <a:rPr lang="ru-RU" dirty="0" smtClean="0"/>
              <a:t> </a:t>
            </a:r>
            <a:r>
              <a:rPr lang="ru-RU" b="1" i="1" dirty="0" smtClean="0"/>
              <a:t>обязанности</a:t>
            </a:r>
            <a:r>
              <a:rPr lang="ru-RU" dirty="0" smtClean="0"/>
              <a:t> </a:t>
            </a:r>
            <a:r>
              <a:rPr lang="ru-RU" b="1" i="1" dirty="0" smtClean="0"/>
              <a:t>должников</a:t>
            </a:r>
            <a:r>
              <a:rPr lang="ru-RU" dirty="0" smtClean="0"/>
              <a:t> кредитор вправе требовать исполнения как от всех должников совместно, так и от любого из них в отдельности, притом как полностью, так и в части долга.</a:t>
            </a:r>
          </a:p>
          <a:p>
            <a:pPr algn="just"/>
            <a:r>
              <a:rPr lang="ru-RU" dirty="0" smtClean="0"/>
              <a:t>Кредитор</a:t>
            </a:r>
            <a:r>
              <a:rPr lang="ru-RU" dirty="0" smtClean="0"/>
              <a:t>, не получивший полного удовлетворения от одного из солидарных должников, имеет право требовать недополученное от остальных солидарных должников.</a:t>
            </a:r>
          </a:p>
          <a:p>
            <a:pPr algn="just"/>
            <a:r>
              <a:rPr lang="ru-RU" dirty="0" smtClean="0"/>
              <a:t>Солидарные должники остаются обязанными до тех пор, пока обязательство не исполнено полностью.</a:t>
            </a:r>
          </a:p>
          <a:p>
            <a:endParaRPr lang="ru-RU" dirty="0" smtClean="0"/>
          </a:p>
          <a:p>
            <a:endParaRPr lang="ru-RU" dirty="0"/>
          </a:p>
        </p:txBody>
      </p:sp>
      <p:sp>
        <p:nvSpPr>
          <p:cNvPr id="4" name="Текст 3"/>
          <p:cNvSpPr>
            <a:spLocks noGrp="1"/>
          </p:cNvSpPr>
          <p:nvPr>
            <p:ph type="body" sz="quarter" idx="3"/>
          </p:nvPr>
        </p:nvSpPr>
        <p:spPr/>
        <p:txBody>
          <a:bodyPr>
            <a:normAutofit fontScale="92500" lnSpcReduction="10000"/>
          </a:bodyPr>
          <a:lstStyle/>
          <a:p>
            <a:r>
              <a:rPr lang="ru-RU" dirty="0" smtClean="0"/>
              <a:t>Субсидиарная ответственность</a:t>
            </a:r>
            <a:endParaRPr lang="ru-RU" dirty="0"/>
          </a:p>
        </p:txBody>
      </p:sp>
      <p:sp>
        <p:nvSpPr>
          <p:cNvPr id="6" name="Содержимое 5"/>
          <p:cNvSpPr>
            <a:spLocks noGrp="1"/>
          </p:cNvSpPr>
          <p:nvPr>
            <p:ph sz="quarter" idx="4"/>
          </p:nvPr>
        </p:nvSpPr>
        <p:spPr>
          <a:xfrm>
            <a:off x="4714876" y="2786058"/>
            <a:ext cx="4045203" cy="3808660"/>
          </a:xfrm>
        </p:spPr>
        <p:txBody>
          <a:bodyPr>
            <a:normAutofit fontScale="77500" lnSpcReduction="20000"/>
          </a:bodyPr>
          <a:lstStyle/>
          <a:p>
            <a:pPr>
              <a:lnSpc>
                <a:spcPct val="90000"/>
              </a:lnSpc>
              <a:buNone/>
            </a:pPr>
            <a:r>
              <a:rPr lang="ru-RU" sz="1900" b="1" dirty="0" smtClean="0"/>
              <a:t>Ст.399 ГК РФ</a:t>
            </a:r>
          </a:p>
          <a:p>
            <a:pPr algn="just"/>
            <a:r>
              <a:rPr lang="ru-RU" b="1" dirty="0" smtClean="0"/>
              <a:t>Субсидиарная (или дополнительная) ответственность </a:t>
            </a:r>
            <a:r>
              <a:rPr lang="ru-RU" dirty="0" smtClean="0"/>
              <a:t>- это, во-первых, право кредитора на получение долга с субсидиарного должника, если с основного должника взыскание невозможно; во-вторых, это вид имущественной ответственности, возлагаемой на дополнительного должника перед кредитором за неисполнение или ненадлежащее исполнение обязательства. </a:t>
            </a:r>
          </a:p>
          <a:p>
            <a:pPr>
              <a:buNone/>
            </a:pP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692696"/>
            <a:ext cx="8291264" cy="1517104"/>
          </a:xfrm>
        </p:spPr>
        <p:txBody>
          <a:bodyPr>
            <a:noAutofit/>
          </a:bodyPr>
          <a:lstStyle/>
          <a:p>
            <a:pPr algn="ctr"/>
            <a:r>
              <a:rPr lang="ru-RU" sz="1600" b="1" dirty="0" smtClean="0"/>
              <a:t>Статья 60. Градостроительного Кодекса </a:t>
            </a:r>
            <a:r>
              <a:rPr lang="ru-RU" sz="1600" b="1" u="sng" dirty="0" smtClean="0"/>
              <a:t>«</a:t>
            </a:r>
            <a:r>
              <a:rPr lang="ru-RU" sz="1600" b="1" u="sng" dirty="0" smtClean="0"/>
              <a:t>Возмещение </a:t>
            </a:r>
            <a:r>
              <a:rPr lang="ru-RU" sz="1600" b="1" u="sng" dirty="0" smtClean="0"/>
              <a:t>вреда, </a:t>
            </a:r>
            <a:r>
              <a:rPr lang="ru-RU" sz="1600" b="1" dirty="0" smtClean="0"/>
              <a:t>причиненного вследствие разрушения, повреждения объекта капитального строительства, нарушения требований безопасности при строительстве объекта капитального строительства, требований к обеспечению безопасной эксплуатации здания, </a:t>
            </a:r>
            <a:r>
              <a:rPr lang="ru-RU" sz="1600" b="1" dirty="0" smtClean="0"/>
              <a:t>сооружения» предусматривает следующие виды (объем) ответственности:</a:t>
            </a:r>
            <a:r>
              <a:rPr lang="ru-RU" sz="1600" b="1" dirty="0" smtClean="0"/>
              <a:t/>
            </a:r>
            <a:br>
              <a:rPr lang="ru-RU" sz="1600" b="1" dirty="0" smtClean="0"/>
            </a:br>
            <a:endParaRPr lang="ru-RU" sz="1600" b="1" dirty="0"/>
          </a:p>
        </p:txBody>
      </p:sp>
      <p:sp>
        <p:nvSpPr>
          <p:cNvPr id="3" name="Содержимое 2"/>
          <p:cNvSpPr>
            <a:spLocks noGrp="1"/>
          </p:cNvSpPr>
          <p:nvPr>
            <p:ph idx="1"/>
          </p:nvPr>
        </p:nvSpPr>
        <p:spPr/>
        <p:txBody>
          <a:bodyPr>
            <a:normAutofit/>
          </a:bodyPr>
          <a:lstStyle/>
          <a:p>
            <a:pPr>
              <a:buNone/>
            </a:pPr>
            <a:r>
              <a:rPr lang="ru-RU" sz="1800" i="1" u="sng" dirty="0" smtClean="0"/>
              <a:t>Причина возникновения ответственности</a:t>
            </a:r>
            <a:r>
              <a:rPr lang="ru-RU" sz="1800" dirty="0" smtClean="0"/>
              <a:t>: </a:t>
            </a:r>
            <a:r>
              <a:rPr lang="ru-RU" sz="1800" dirty="0" smtClean="0"/>
              <a:t>разрушения, повреждения здания, сооружения либо части здания или сооружения, нарушения требований к обеспечению безопасной эксплуатации здания, </a:t>
            </a:r>
            <a:r>
              <a:rPr lang="ru-RU" sz="1800" dirty="0" smtClean="0"/>
              <a:t>сооружения</a:t>
            </a:r>
          </a:p>
          <a:p>
            <a:pPr>
              <a:buNone/>
            </a:pPr>
            <a:r>
              <a:rPr lang="ru-RU" sz="1800" i="1" u="sng" dirty="0" smtClean="0"/>
              <a:t>Субъекты ответственности: </a:t>
            </a:r>
            <a:r>
              <a:rPr lang="ru-RU" sz="1800" dirty="0" smtClean="0"/>
              <a:t>собственник здания, сооружения; концессионер в </a:t>
            </a:r>
            <a:r>
              <a:rPr lang="ru-RU" sz="1800" dirty="0" smtClean="0"/>
              <a:t>период </a:t>
            </a:r>
            <a:r>
              <a:rPr lang="ru-RU" sz="1800" dirty="0" smtClean="0"/>
              <a:t>действия концессионного </a:t>
            </a:r>
            <a:r>
              <a:rPr lang="ru-RU" sz="1800" dirty="0" smtClean="0"/>
              <a:t>соглашения; </a:t>
            </a:r>
            <a:r>
              <a:rPr lang="ru-RU" sz="1800" dirty="0" smtClean="0"/>
              <a:t>застройщик или технический заказчик</a:t>
            </a:r>
            <a:r>
              <a:rPr lang="ru-RU" sz="1800" dirty="0" smtClean="0"/>
              <a:t>.</a:t>
            </a:r>
          </a:p>
          <a:p>
            <a:pPr>
              <a:buNone/>
            </a:pPr>
            <a:r>
              <a:rPr lang="ru-RU" sz="1800" dirty="0" smtClean="0"/>
              <a:t>Если указанные субъекты ответственности выплатили </a:t>
            </a:r>
            <a:r>
              <a:rPr lang="ru-RU" sz="1800" dirty="0" smtClean="0"/>
              <a:t>компенсацию сверх возмещения </a:t>
            </a:r>
            <a:r>
              <a:rPr lang="ru-RU" sz="1800" dirty="0" smtClean="0"/>
              <a:t>вреда, </a:t>
            </a:r>
            <a:r>
              <a:rPr lang="ru-RU" sz="1800" dirty="0" smtClean="0"/>
              <a:t>имеют право обратного требования (регресса) в размере возмещения вреда и выплаты компенсации сверх возмещения вреда </a:t>
            </a:r>
            <a:r>
              <a:rPr lang="ru-RU" sz="1800" dirty="0" smtClean="0"/>
              <a:t>в том числе и к:</a:t>
            </a:r>
            <a:endParaRPr lang="ru-RU" sz="1800" dirty="0" smtClean="0"/>
          </a:p>
          <a:p>
            <a:r>
              <a:rPr lang="ru-RU" sz="1800" dirty="0" smtClean="0"/>
              <a:t>СРО в </a:t>
            </a:r>
            <a:r>
              <a:rPr lang="ru-RU" sz="1800" dirty="0" smtClean="0"/>
              <a:t>пределах средств компенсационного фонда </a:t>
            </a:r>
            <a:r>
              <a:rPr lang="ru-RU" sz="1800" dirty="0" smtClean="0"/>
              <a:t>СРО в </a:t>
            </a:r>
            <a:r>
              <a:rPr lang="ru-RU" sz="1800" dirty="0" smtClean="0"/>
              <a:t>случае, если лицо, выполнившее работы по инженерным изысканиям, подготовке проектной документации, по строительству, реконструкции, капитальному ремонту объекта капитального строительства, вследствие недостатков которых причинен вред, на момент их выполнения </a:t>
            </a:r>
            <a:r>
              <a:rPr lang="ru-RU" sz="1800" u="sng" dirty="0" smtClean="0"/>
              <a:t>имело свидетельство о допуске к таким работам</a:t>
            </a:r>
            <a:r>
              <a:rPr lang="ru-RU" sz="1800" dirty="0" smtClean="0"/>
              <a:t>, выданное этой </a:t>
            </a:r>
            <a:r>
              <a:rPr lang="ru-RU" sz="1800" dirty="0" smtClean="0"/>
              <a:t>СРО.</a:t>
            </a:r>
            <a:endParaRPr lang="ru-RU"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t>Ответственность по обязательствам членов саморегулируемых организаций</a:t>
            </a:r>
          </a:p>
        </p:txBody>
      </p:sp>
      <p:sp>
        <p:nvSpPr>
          <p:cNvPr id="3" name="Содержимое 2"/>
          <p:cNvSpPr>
            <a:spLocks noGrp="1"/>
          </p:cNvSpPr>
          <p:nvPr>
            <p:ph idx="1"/>
          </p:nvPr>
        </p:nvSpPr>
        <p:spPr/>
        <p:txBody>
          <a:bodyPr>
            <a:normAutofit fontScale="92500" lnSpcReduction="20000"/>
          </a:bodyPr>
          <a:lstStyle/>
          <a:p>
            <a:r>
              <a:rPr lang="ru-RU" dirty="0" smtClean="0"/>
              <a:t>На сегодняшний день в Положениях о компенсационных фондах в СРО указано, что СРО несет субсидиарную ответственность по обязательствам членов (49% СРО); в 25% СРО вид ответственности не конкретизируется и только в 26% (131) СРО указана солидарная ответственность.</a:t>
            </a:r>
          </a:p>
          <a:p>
            <a:r>
              <a:rPr lang="ru-RU" u="sng" dirty="0" smtClean="0"/>
              <a:t>Причины</a:t>
            </a:r>
            <a:r>
              <a:rPr lang="ru-RU" dirty="0" smtClean="0"/>
              <a:t> такой ситуации: 1) некомпетентность юридических служб СРО; 2)не проведение Общих собраний СРО, на которых должно приниматься Положение о компенсационном фонде </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100" b="1" dirty="0" smtClean="0"/>
              <a:t>Ответственность по обязательствам членов саморегулируемых организаций</a:t>
            </a:r>
          </a:p>
        </p:txBody>
      </p:sp>
      <p:sp>
        <p:nvSpPr>
          <p:cNvPr id="3" name="Содержимое 2"/>
          <p:cNvSpPr>
            <a:spLocks noGrp="1"/>
          </p:cNvSpPr>
          <p:nvPr>
            <p:ph idx="1"/>
          </p:nvPr>
        </p:nvSpPr>
        <p:spPr/>
        <p:txBody>
          <a:bodyPr/>
          <a:lstStyle/>
          <a:p>
            <a:r>
              <a:rPr lang="ru-RU" dirty="0" smtClean="0"/>
              <a:t>В настоящее время готовится законопроект о возврате к субсидиарной ответственности</a:t>
            </a: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100" b="1" dirty="0" smtClean="0"/>
              <a:t>Информационная открытость в отношении компенсационного фонда</a:t>
            </a:r>
          </a:p>
        </p:txBody>
      </p:sp>
      <p:sp>
        <p:nvSpPr>
          <p:cNvPr id="3" name="Содержимое 2"/>
          <p:cNvSpPr>
            <a:spLocks noGrp="1"/>
          </p:cNvSpPr>
          <p:nvPr>
            <p:ph idx="1"/>
          </p:nvPr>
        </p:nvSpPr>
        <p:spPr/>
        <p:txBody>
          <a:bodyPr>
            <a:normAutofit fontScale="92500" lnSpcReduction="10000"/>
          </a:bodyPr>
          <a:lstStyle/>
          <a:p>
            <a:r>
              <a:rPr lang="ru-RU" dirty="0" smtClean="0"/>
              <a:t> Законодательство: ФЗ №315-ФЗ «О саморегулируемых организациях».</a:t>
            </a:r>
          </a:p>
          <a:p>
            <a:pPr algn="just">
              <a:buNone/>
            </a:pPr>
            <a:r>
              <a:rPr lang="ru-RU" i="1" dirty="0" smtClean="0"/>
              <a:t>СРО обязана размещать на своем официальном сайте информацию о составе и стоимости имущества компенсационного фонда, о порядке размещения средств компенсационного фонда в целях сохранения и прироста, а также информацию о фактах осуществления выплат из компенсационного фонда и об основаниях для таких выплатах</a:t>
            </a:r>
            <a:endParaRPr lang="ru-RU" i="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100" b="1" dirty="0" smtClean="0"/>
              <a:t>Информационная открытость в отношении компенсационного фонда</a:t>
            </a:r>
          </a:p>
        </p:txBody>
      </p:sp>
      <p:sp>
        <p:nvSpPr>
          <p:cNvPr id="3" name="Содержимое 2"/>
          <p:cNvSpPr>
            <a:spLocks noGrp="1"/>
          </p:cNvSpPr>
          <p:nvPr>
            <p:ph idx="1"/>
          </p:nvPr>
        </p:nvSpPr>
        <p:spPr/>
        <p:txBody>
          <a:bodyPr/>
          <a:lstStyle/>
          <a:p>
            <a:pPr algn="just">
              <a:buNone/>
            </a:pPr>
            <a:r>
              <a:rPr lang="ru-RU" sz="1600" dirty="0" smtClean="0"/>
              <a:t>1) </a:t>
            </a:r>
            <a:r>
              <a:rPr lang="ru-RU" sz="1600" b="1" dirty="0" smtClean="0"/>
              <a:t>Размер компенсационного фонда</a:t>
            </a:r>
            <a:r>
              <a:rPr lang="ru-RU" sz="1600" dirty="0" smtClean="0"/>
              <a:t>. </a:t>
            </a:r>
          </a:p>
          <a:p>
            <a:pPr algn="just">
              <a:buNone/>
            </a:pPr>
            <a:r>
              <a:rPr lang="ru-RU" sz="1600" i="1" dirty="0" smtClean="0"/>
              <a:t>13 СРО не раскрывает (не размещает на официальном сайте)</a:t>
            </a:r>
            <a:endParaRPr lang="ru-RU" sz="1600" i="1" dirty="0" smtClean="0"/>
          </a:p>
          <a:p>
            <a:pPr algn="just">
              <a:buNone/>
            </a:pPr>
            <a:endParaRPr lang="ru-RU" sz="1800" i="1" dirty="0"/>
          </a:p>
        </p:txBody>
      </p:sp>
      <p:graphicFrame>
        <p:nvGraphicFramePr>
          <p:cNvPr id="4" name="Таблица 3"/>
          <p:cNvGraphicFramePr>
            <a:graphicFrameLocks noGrp="1"/>
          </p:cNvGraphicFramePr>
          <p:nvPr/>
        </p:nvGraphicFramePr>
        <p:xfrm>
          <a:off x="323528" y="2852936"/>
          <a:ext cx="8280919" cy="3717033"/>
        </p:xfrm>
        <a:graphic>
          <a:graphicData uri="http://schemas.openxmlformats.org/drawingml/2006/table">
            <a:tbl>
              <a:tblPr firstRow="1" bandRow="1">
                <a:tableStyleId>{5C22544A-7EE6-4342-B048-85BDC9FD1C3A}</a:tableStyleId>
              </a:tblPr>
              <a:tblGrid>
                <a:gridCol w="581117"/>
                <a:gridCol w="3450383"/>
                <a:gridCol w="544797"/>
                <a:gridCol w="3704622"/>
              </a:tblGrid>
              <a:tr h="582448">
                <a:tc>
                  <a:txBody>
                    <a:bodyPr/>
                    <a:lstStyle/>
                    <a:p>
                      <a:r>
                        <a:rPr lang="ru-RU" sz="1100" dirty="0" smtClean="0"/>
                        <a:t>№ </a:t>
                      </a:r>
                      <a:r>
                        <a:rPr lang="ru-RU" sz="1100" dirty="0" err="1" smtClean="0"/>
                        <a:t>п</a:t>
                      </a:r>
                      <a:r>
                        <a:rPr lang="ru-RU" sz="1100" dirty="0" smtClean="0"/>
                        <a:t>/</a:t>
                      </a:r>
                      <a:r>
                        <a:rPr lang="ru-RU" sz="1100" dirty="0" err="1" smtClean="0"/>
                        <a:t>п</a:t>
                      </a:r>
                      <a:endParaRPr lang="ru-RU" sz="1100" dirty="0"/>
                    </a:p>
                  </a:txBody>
                  <a:tcPr/>
                </a:tc>
                <a:tc>
                  <a:txBody>
                    <a:bodyPr/>
                    <a:lstStyle/>
                    <a:p>
                      <a:r>
                        <a:rPr lang="ru-RU" sz="1100" dirty="0" smtClean="0"/>
                        <a:t>Наименование СРО</a:t>
                      </a:r>
                      <a:endParaRPr lang="ru-RU" sz="1100" dirty="0"/>
                    </a:p>
                  </a:txBody>
                  <a:tcPr/>
                </a:tc>
                <a:tc>
                  <a:txBody>
                    <a:bodyPr/>
                    <a:lstStyle/>
                    <a:p>
                      <a:r>
                        <a:rPr lang="ru-RU" sz="1100" dirty="0" smtClean="0"/>
                        <a:t>№ </a:t>
                      </a:r>
                      <a:r>
                        <a:rPr lang="ru-RU" sz="1100" dirty="0" err="1" smtClean="0"/>
                        <a:t>п</a:t>
                      </a:r>
                      <a:r>
                        <a:rPr lang="ru-RU" sz="1100" dirty="0" smtClean="0"/>
                        <a:t>/</a:t>
                      </a:r>
                      <a:r>
                        <a:rPr lang="ru-RU" sz="1100" dirty="0" err="1" smtClean="0"/>
                        <a:t>п</a:t>
                      </a:r>
                      <a:endParaRPr lang="ru-RU" sz="1100" dirty="0"/>
                    </a:p>
                  </a:txBody>
                  <a:tcPr/>
                </a:tc>
                <a:tc>
                  <a:txBody>
                    <a:bodyPr/>
                    <a:lstStyle/>
                    <a:p>
                      <a:r>
                        <a:rPr lang="ru-RU" sz="1100" dirty="0" smtClean="0"/>
                        <a:t>Наименование СРО</a:t>
                      </a:r>
                      <a:endParaRPr lang="ru-RU" sz="1100" dirty="0"/>
                    </a:p>
                  </a:txBody>
                  <a:tcPr/>
                </a:tc>
              </a:tr>
              <a:tr h="408401">
                <a:tc>
                  <a:txBody>
                    <a:bodyPr/>
                    <a:lstStyle/>
                    <a:p>
                      <a:r>
                        <a:rPr lang="ru-RU" sz="1100" dirty="0" smtClean="0"/>
                        <a:t>1</a:t>
                      </a:r>
                      <a:endParaRPr lang="ru-RU" sz="1100" dirty="0"/>
                    </a:p>
                  </a:txBody>
                  <a:tcPr/>
                </a:tc>
                <a:tc>
                  <a:txBody>
                    <a:bodyPr/>
                    <a:lstStyle/>
                    <a:p>
                      <a:r>
                        <a:rPr lang="ru-RU" sz="1100" dirty="0" smtClean="0"/>
                        <a:t>СРО НП «Региональный альянс изыскателей»</a:t>
                      </a:r>
                      <a:endParaRPr lang="ru-RU" sz="1100" dirty="0"/>
                    </a:p>
                  </a:txBody>
                  <a:tcPr/>
                </a:tc>
                <a:tc>
                  <a:txBody>
                    <a:bodyPr/>
                    <a:lstStyle/>
                    <a:p>
                      <a:r>
                        <a:rPr lang="ru-RU" sz="1100" dirty="0" smtClean="0"/>
                        <a:t>8</a:t>
                      </a:r>
                      <a:endParaRPr lang="ru-RU" sz="1100" dirty="0"/>
                    </a:p>
                  </a:txBody>
                  <a:tcPr/>
                </a:tc>
                <a:tc>
                  <a:txBody>
                    <a:bodyPr/>
                    <a:lstStyle/>
                    <a:p>
                      <a:r>
                        <a:rPr lang="ru-RU" sz="1100" dirty="0" smtClean="0"/>
                        <a:t>СРО НП «</a:t>
                      </a:r>
                      <a:r>
                        <a:rPr lang="ru-RU" sz="1100" dirty="0" err="1" smtClean="0"/>
                        <a:t>СтройАльянсПроект</a:t>
                      </a:r>
                      <a:r>
                        <a:rPr lang="ru-RU" sz="1100" dirty="0" smtClean="0"/>
                        <a:t>»</a:t>
                      </a:r>
                      <a:endParaRPr lang="ru-RU" sz="1100" dirty="0"/>
                    </a:p>
                  </a:txBody>
                  <a:tcPr/>
                </a:tc>
              </a:tr>
              <a:tr h="482099">
                <a:tc>
                  <a:txBody>
                    <a:bodyPr/>
                    <a:lstStyle/>
                    <a:p>
                      <a:r>
                        <a:rPr lang="ru-RU" sz="1100" dirty="0" smtClean="0"/>
                        <a:t>2</a:t>
                      </a:r>
                      <a:endParaRPr lang="ru-RU" sz="1100" dirty="0"/>
                    </a:p>
                  </a:txBody>
                  <a:tcPr/>
                </a:tc>
                <a:tc>
                  <a:txBody>
                    <a:bodyPr/>
                    <a:lstStyle/>
                    <a:p>
                      <a:r>
                        <a:rPr lang="ru-RU" sz="1100" dirty="0" smtClean="0"/>
                        <a:t>СРО НП «Байкальское</a:t>
                      </a:r>
                      <a:r>
                        <a:rPr lang="ru-RU" sz="1100" baseline="0" dirty="0" smtClean="0"/>
                        <a:t> общество архитекторов и инженеров»</a:t>
                      </a:r>
                      <a:endParaRPr lang="ru-RU" sz="1100" dirty="0"/>
                    </a:p>
                  </a:txBody>
                  <a:tcPr/>
                </a:tc>
                <a:tc>
                  <a:txBody>
                    <a:bodyPr/>
                    <a:lstStyle/>
                    <a:p>
                      <a:r>
                        <a:rPr lang="ru-RU" sz="1100" dirty="0" smtClean="0"/>
                        <a:t>9</a:t>
                      </a:r>
                      <a:endParaRPr lang="ru-RU"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100" dirty="0" smtClean="0"/>
                        <a:t>СРО НП «Региональный альянс проектировщиков»</a:t>
                      </a:r>
                    </a:p>
                    <a:p>
                      <a:endParaRPr lang="ru-RU" sz="1100" dirty="0"/>
                    </a:p>
                  </a:txBody>
                  <a:tcPr/>
                </a:tc>
              </a:tr>
              <a:tr h="451675">
                <a:tc>
                  <a:txBody>
                    <a:bodyPr/>
                    <a:lstStyle/>
                    <a:p>
                      <a:r>
                        <a:rPr lang="ru-RU" sz="1100" dirty="0" smtClean="0"/>
                        <a:t>3</a:t>
                      </a:r>
                      <a:endParaRPr lang="ru-RU" sz="1100" dirty="0"/>
                    </a:p>
                  </a:txBody>
                  <a:tcPr/>
                </a:tc>
                <a:tc>
                  <a:txBody>
                    <a:bodyPr/>
                    <a:lstStyle/>
                    <a:p>
                      <a:r>
                        <a:rPr lang="ru-RU" sz="1100" dirty="0" smtClean="0"/>
                        <a:t>СРО НП «Объединение проектировщиков  в области строительства «Проект-Планета»</a:t>
                      </a:r>
                      <a:endParaRPr lang="ru-RU" sz="1100" dirty="0"/>
                    </a:p>
                  </a:txBody>
                  <a:tcPr/>
                </a:tc>
                <a:tc>
                  <a:txBody>
                    <a:bodyPr/>
                    <a:lstStyle/>
                    <a:p>
                      <a:r>
                        <a:rPr lang="ru-RU" sz="1100" dirty="0" smtClean="0"/>
                        <a:t>10</a:t>
                      </a:r>
                      <a:endParaRPr lang="ru-RU" sz="1100" dirty="0"/>
                    </a:p>
                  </a:txBody>
                  <a:tcPr/>
                </a:tc>
                <a:tc>
                  <a:txBody>
                    <a:bodyPr/>
                    <a:lstStyle/>
                    <a:p>
                      <a:r>
                        <a:rPr lang="ru-RU" sz="1100" dirty="0" smtClean="0"/>
                        <a:t>НП СРО «Строители Воронежской области»</a:t>
                      </a:r>
                      <a:endParaRPr lang="ru-RU" sz="1100" dirty="0"/>
                    </a:p>
                  </a:txBody>
                  <a:tcPr/>
                </a:tc>
              </a:tr>
              <a:tr h="451675">
                <a:tc>
                  <a:txBody>
                    <a:bodyPr/>
                    <a:lstStyle/>
                    <a:p>
                      <a:r>
                        <a:rPr lang="ru-RU" sz="1100" dirty="0" smtClean="0"/>
                        <a:t>4</a:t>
                      </a:r>
                      <a:endParaRPr lang="ru-RU" sz="1100" dirty="0"/>
                    </a:p>
                  </a:txBody>
                  <a:tcPr/>
                </a:tc>
                <a:tc>
                  <a:txBody>
                    <a:bodyPr/>
                    <a:lstStyle/>
                    <a:p>
                      <a:r>
                        <a:rPr lang="ru-RU" sz="1100" dirty="0" smtClean="0"/>
                        <a:t>СРО НП</a:t>
                      </a:r>
                      <a:r>
                        <a:rPr lang="ru-RU" sz="1100" baseline="0" dirty="0" smtClean="0"/>
                        <a:t> «Архитекторы </a:t>
                      </a:r>
                      <a:r>
                        <a:rPr lang="ru-RU" sz="1100" baseline="0" dirty="0" err="1" smtClean="0"/>
                        <a:t>Черноморья</a:t>
                      </a:r>
                      <a:r>
                        <a:rPr lang="ru-RU" sz="1100" baseline="0" dirty="0" smtClean="0"/>
                        <a:t>»</a:t>
                      </a:r>
                      <a:endParaRPr lang="ru-RU" sz="1100" dirty="0"/>
                    </a:p>
                  </a:txBody>
                  <a:tcPr/>
                </a:tc>
                <a:tc>
                  <a:txBody>
                    <a:bodyPr/>
                    <a:lstStyle/>
                    <a:p>
                      <a:r>
                        <a:rPr lang="ru-RU" sz="1100" dirty="0" smtClean="0"/>
                        <a:t>11</a:t>
                      </a:r>
                      <a:endParaRPr lang="ru-RU" sz="1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100" dirty="0" smtClean="0"/>
                        <a:t>СРО НП «ЕДИНЫЙ СТАНДАРТ»</a:t>
                      </a:r>
                    </a:p>
                    <a:p>
                      <a:endParaRPr lang="ru-RU" sz="1100" dirty="0"/>
                    </a:p>
                  </a:txBody>
                  <a:tcPr/>
                </a:tc>
              </a:tr>
              <a:tr h="451675">
                <a:tc>
                  <a:txBody>
                    <a:bodyPr/>
                    <a:lstStyle/>
                    <a:p>
                      <a:r>
                        <a:rPr lang="ru-RU" sz="1100" dirty="0" smtClean="0"/>
                        <a:t>5</a:t>
                      </a:r>
                      <a:endParaRPr lang="ru-RU" sz="1100" dirty="0"/>
                    </a:p>
                  </a:txBody>
                  <a:tcPr/>
                </a:tc>
                <a:tc>
                  <a:txBody>
                    <a:bodyPr/>
                    <a:lstStyle/>
                    <a:p>
                      <a:r>
                        <a:rPr lang="ru-RU" sz="1100" dirty="0" smtClean="0"/>
                        <a:t>СРО НП «Столичное объединение проектировщиков»</a:t>
                      </a:r>
                      <a:endParaRPr lang="ru-RU" sz="1100" dirty="0"/>
                    </a:p>
                  </a:txBody>
                  <a:tcPr/>
                </a:tc>
                <a:tc>
                  <a:txBody>
                    <a:bodyPr/>
                    <a:lstStyle/>
                    <a:p>
                      <a:r>
                        <a:rPr lang="ru-RU" sz="1100" dirty="0" smtClean="0"/>
                        <a:t>12</a:t>
                      </a:r>
                      <a:endParaRPr lang="ru-RU" sz="1100" dirty="0"/>
                    </a:p>
                  </a:txBody>
                  <a:tcPr/>
                </a:tc>
                <a:tc>
                  <a:txBody>
                    <a:bodyPr/>
                    <a:lstStyle/>
                    <a:p>
                      <a:r>
                        <a:rPr lang="ru-RU" sz="1100" dirty="0" smtClean="0"/>
                        <a:t>НП СРО «</a:t>
                      </a:r>
                      <a:r>
                        <a:rPr lang="ru-RU" sz="1100" dirty="0" err="1" smtClean="0"/>
                        <a:t>Регионстройсервис</a:t>
                      </a:r>
                      <a:r>
                        <a:rPr lang="ru-RU" sz="1100" dirty="0" smtClean="0"/>
                        <a:t>»</a:t>
                      </a:r>
                      <a:endParaRPr lang="ru-RU" sz="1100" dirty="0"/>
                    </a:p>
                  </a:txBody>
                  <a:tcPr/>
                </a:tc>
              </a:tr>
              <a:tr h="454793">
                <a:tc>
                  <a:txBody>
                    <a:bodyPr/>
                    <a:lstStyle/>
                    <a:p>
                      <a:r>
                        <a:rPr lang="ru-RU" sz="1100" dirty="0" smtClean="0"/>
                        <a:t>6</a:t>
                      </a:r>
                      <a:endParaRPr lang="ru-RU" sz="1100" dirty="0"/>
                    </a:p>
                  </a:txBody>
                  <a:tcPr/>
                </a:tc>
                <a:tc>
                  <a:txBody>
                    <a:bodyPr/>
                    <a:lstStyle/>
                    <a:p>
                      <a:r>
                        <a:rPr lang="ru-RU" sz="1100" dirty="0" smtClean="0"/>
                        <a:t>СРО НП «ЕДИНЫЙ ПРОЕКТНЫЙ СТАНДАРТ»</a:t>
                      </a:r>
                      <a:endParaRPr lang="ru-RU" sz="1100" dirty="0"/>
                    </a:p>
                  </a:txBody>
                  <a:tcPr/>
                </a:tc>
                <a:tc>
                  <a:txBody>
                    <a:bodyPr/>
                    <a:lstStyle/>
                    <a:p>
                      <a:r>
                        <a:rPr lang="ru-RU" sz="1100" dirty="0" smtClean="0"/>
                        <a:t>13</a:t>
                      </a:r>
                      <a:endParaRPr lang="ru-RU" sz="1100" dirty="0"/>
                    </a:p>
                  </a:txBody>
                  <a:tcPr/>
                </a:tc>
                <a:tc>
                  <a:txBody>
                    <a:bodyPr/>
                    <a:lstStyle/>
                    <a:p>
                      <a:r>
                        <a:rPr lang="ru-RU" sz="1100" dirty="0" smtClean="0"/>
                        <a:t>СРО НПС «</a:t>
                      </a:r>
                      <a:r>
                        <a:rPr lang="ru-RU" sz="1100" dirty="0" err="1" smtClean="0"/>
                        <a:t>Стройновация</a:t>
                      </a:r>
                      <a:r>
                        <a:rPr lang="ru-RU" sz="1100" dirty="0" smtClean="0"/>
                        <a:t>»</a:t>
                      </a:r>
                      <a:endParaRPr lang="ru-RU" sz="1100" dirty="0"/>
                    </a:p>
                  </a:txBody>
                  <a:tcPr/>
                </a:tc>
              </a:tr>
              <a:tr h="434267">
                <a:tc>
                  <a:txBody>
                    <a:bodyPr/>
                    <a:lstStyle/>
                    <a:p>
                      <a:r>
                        <a:rPr lang="ru-RU" sz="1100" dirty="0" smtClean="0"/>
                        <a:t>7</a:t>
                      </a:r>
                      <a:endParaRPr lang="ru-RU" sz="1100" dirty="0"/>
                    </a:p>
                  </a:txBody>
                  <a:tcPr/>
                </a:tc>
                <a:tc>
                  <a:txBody>
                    <a:bodyPr/>
                    <a:lstStyle/>
                    <a:p>
                      <a:pPr marL="0" algn="l" rtl="0" eaLnBrk="1" latinLnBrk="0" hangingPunct="1"/>
                      <a:r>
                        <a:rPr kumimoji="0" lang="ru-RU" sz="1100" kern="1200" dirty="0" smtClean="0">
                          <a:solidFill>
                            <a:schemeClr val="dk1"/>
                          </a:solidFill>
                          <a:latin typeface="+mn-lt"/>
                          <a:ea typeface="+mn-ea"/>
                          <a:cs typeface="+mn-cs"/>
                        </a:rPr>
                        <a:t>СРО НП «ЕО «ПЛОСЗ»</a:t>
                      </a:r>
                    </a:p>
                  </a:txBody>
                  <a:tcPr/>
                </a:tc>
                <a:tc>
                  <a:txBody>
                    <a:bodyPr/>
                    <a:lstStyle/>
                    <a:p>
                      <a:endParaRPr lang="ru-RU" sz="1100"/>
                    </a:p>
                  </a:txBody>
                  <a:tcPr/>
                </a:tc>
                <a:tc>
                  <a:txBody>
                    <a:bodyPr/>
                    <a:lstStyle/>
                    <a:p>
                      <a:endParaRPr lang="ru-RU" sz="1100" dirty="0"/>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Проблемы к обсуждению</a:t>
            </a:r>
            <a:endParaRPr lang="ru-RU" dirty="0"/>
          </a:p>
        </p:txBody>
      </p:sp>
      <p:sp>
        <p:nvSpPr>
          <p:cNvPr id="3" name="Содержимое 2"/>
          <p:cNvSpPr>
            <a:spLocks noGrp="1"/>
          </p:cNvSpPr>
          <p:nvPr>
            <p:ph idx="1"/>
          </p:nvPr>
        </p:nvSpPr>
        <p:spPr/>
        <p:txBody>
          <a:bodyPr/>
          <a:lstStyle/>
          <a:p>
            <a:r>
              <a:rPr lang="ru-RU" b="1" dirty="0" smtClean="0"/>
              <a:t>Направления инвестирования компенсационного фонда</a:t>
            </a:r>
          </a:p>
          <a:p>
            <a:r>
              <a:rPr lang="ru-RU" b="1" dirty="0" smtClean="0"/>
              <a:t>Ответственность по обязательствам членов СРО</a:t>
            </a:r>
          </a:p>
          <a:p>
            <a:r>
              <a:rPr lang="ru-RU" b="1" dirty="0" smtClean="0"/>
              <a:t>Открытость информации СРО о компенсационном фонде</a:t>
            </a:r>
            <a:endParaRPr lang="ru-RU" dirty="0" smtClean="0"/>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29600" cy="1008112"/>
          </a:xfrm>
        </p:spPr>
        <p:txBody>
          <a:bodyPr>
            <a:normAutofit fontScale="90000"/>
          </a:bodyPr>
          <a:lstStyle/>
          <a:p>
            <a:pPr algn="ctr"/>
            <a:r>
              <a:rPr lang="ru-RU" sz="3100" b="1" dirty="0" smtClean="0"/>
              <a:t>Информационная открытость в отношении компенсационного фонда</a:t>
            </a:r>
            <a:endParaRPr lang="ru-RU" sz="3100" dirty="0"/>
          </a:p>
        </p:txBody>
      </p:sp>
      <p:sp>
        <p:nvSpPr>
          <p:cNvPr id="3" name="Содержимое 2"/>
          <p:cNvSpPr>
            <a:spLocks noGrp="1"/>
          </p:cNvSpPr>
          <p:nvPr>
            <p:ph idx="1"/>
          </p:nvPr>
        </p:nvSpPr>
        <p:spPr/>
        <p:txBody>
          <a:bodyPr>
            <a:normAutofit fontScale="92500" lnSpcReduction="10000"/>
          </a:bodyPr>
          <a:lstStyle/>
          <a:p>
            <a:pPr algn="just">
              <a:buNone/>
            </a:pPr>
            <a:r>
              <a:rPr lang="ru-RU" sz="1600" b="1" dirty="0" smtClean="0"/>
              <a:t>2) Наличие информации о способе и месте размещения средств компенсационного фонда СРО</a:t>
            </a:r>
          </a:p>
          <a:p>
            <a:pPr algn="just">
              <a:buNone/>
            </a:pPr>
            <a:r>
              <a:rPr lang="ru-RU" sz="1600" dirty="0" smtClean="0"/>
              <a:t>Такую информацию не размещают 39% (195 организаций) СРО. То есть членам СРО и внешним пользователям неизвестно  в каком объеме, в каких банках размещаются средства компенсационного фонда.</a:t>
            </a:r>
          </a:p>
          <a:p>
            <a:pPr algn="just">
              <a:buNone/>
            </a:pPr>
            <a:endParaRPr lang="ru-RU" sz="1600" dirty="0" smtClean="0"/>
          </a:p>
          <a:p>
            <a:pPr algn="just">
              <a:buNone/>
            </a:pPr>
            <a:r>
              <a:rPr lang="ru-RU" sz="1600" b="1" dirty="0" smtClean="0"/>
              <a:t>3) Информация о наличии выплат из компенсационного фонда (п.2 ст.7 №315-ФЗ)</a:t>
            </a:r>
          </a:p>
          <a:p>
            <a:pPr algn="just">
              <a:buNone/>
            </a:pPr>
            <a:r>
              <a:rPr lang="ru-RU" sz="1600" dirty="0" smtClean="0"/>
              <a:t>25% СРО не указывают эту информацию, следует отметить, что у 18 СРО из 363 НП были компенсационные выплаты. </a:t>
            </a:r>
          </a:p>
          <a:p>
            <a:pPr algn="just">
              <a:buNone/>
            </a:pPr>
            <a:r>
              <a:rPr lang="ru-RU" sz="1600" dirty="0" smtClean="0"/>
              <a:t>Данная информация очень важна для членов Партнерства, так как при наличии выплат из компенсационного фонда и снижении размера компенсационного фонда ниже минимально необходимого размера, согласно п.5 ст.55.16 </a:t>
            </a:r>
            <a:r>
              <a:rPr lang="ru-RU" sz="1600" dirty="0" err="1" smtClean="0"/>
              <a:t>ГрК</a:t>
            </a:r>
            <a:r>
              <a:rPr lang="ru-RU" sz="1600" dirty="0" smtClean="0"/>
              <a:t> РФ все члены СРО «…должны </a:t>
            </a:r>
            <a:r>
              <a:rPr lang="ru-RU" sz="1600" b="1" dirty="0" smtClean="0"/>
              <a:t>внести взносы</a:t>
            </a:r>
            <a:r>
              <a:rPr lang="ru-RU" sz="1600" dirty="0" smtClean="0"/>
              <a:t> в компенсационный фонд СРО в целях увеличения размера такого фонда в порядке и </a:t>
            </a:r>
            <a:r>
              <a:rPr lang="ru-RU" sz="1600" b="1" dirty="0" smtClean="0"/>
              <a:t>до размера, которые установлены уставом СРО</a:t>
            </a:r>
            <a:r>
              <a:rPr lang="ru-RU" sz="1600" dirty="0" smtClean="0"/>
              <a:t>, но не ниже определяемого в соответствии с настоящим Кодексом минимального размера компенсационного фонда в срок не более чем два месяца со дня осуществления указанных выплат». Более того, информация о наличии выплат из компенсационного фонда выступает индикатором присутствия рисков для членов Партнерства и желающих в него вступить. Добавим, что СРО также должны раскрывать информация об </a:t>
            </a:r>
            <a:r>
              <a:rPr lang="ru-RU" sz="1600" b="1" dirty="0" smtClean="0"/>
              <a:t>основаниях выплат из компенсационного фонда</a:t>
            </a:r>
            <a:r>
              <a:rPr lang="ru-RU" sz="1600" dirty="0" smtClean="0"/>
              <a:t>.</a:t>
            </a:r>
            <a:endParaRPr lang="ru-RU" sz="1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60648"/>
            <a:ext cx="8085584" cy="1296144"/>
          </a:xfrm>
        </p:spPr>
        <p:txBody>
          <a:bodyPr>
            <a:normAutofit/>
          </a:bodyPr>
          <a:lstStyle/>
          <a:p>
            <a:pPr algn="ctr"/>
            <a:r>
              <a:rPr lang="ru-RU" sz="3100" b="1" dirty="0" smtClean="0"/>
              <a:t>Информационная открытость в отношении компенсационного фонда</a:t>
            </a:r>
          </a:p>
        </p:txBody>
      </p:sp>
      <p:sp>
        <p:nvSpPr>
          <p:cNvPr id="3" name="Содержимое 2"/>
          <p:cNvSpPr>
            <a:spLocks noGrp="1"/>
          </p:cNvSpPr>
          <p:nvPr>
            <p:ph idx="1"/>
          </p:nvPr>
        </p:nvSpPr>
        <p:spPr/>
        <p:txBody>
          <a:bodyPr>
            <a:normAutofit/>
          </a:bodyPr>
          <a:lstStyle/>
          <a:p>
            <a:pPr algn="just">
              <a:buNone/>
            </a:pPr>
            <a:r>
              <a:rPr lang="ru-RU" sz="1600" b="1" dirty="0" smtClean="0"/>
              <a:t>4) Актуальность раскрываемой СРО информации</a:t>
            </a:r>
          </a:p>
          <a:p>
            <a:pPr algn="just">
              <a:buNone/>
            </a:pPr>
            <a:r>
              <a:rPr lang="ru-RU" sz="1600" dirty="0" smtClean="0"/>
              <a:t>Информация о составе и стоимости компенсационного фонда и о фактах выплат из него, подлежит размещению на официальном сайте ежеквартально не позднее чем </a:t>
            </a:r>
            <a:r>
              <a:rPr lang="ru-RU" sz="1600" b="1" dirty="0" smtClean="0"/>
              <a:t>в течение пяти рабочих дней с начала очередного квартала, </a:t>
            </a:r>
            <a:r>
              <a:rPr lang="ru-RU" sz="1600" dirty="0" smtClean="0"/>
              <a:t>согласно требованиям п.4 ст.7 ФЗ №315-ФЗ.</a:t>
            </a:r>
          </a:p>
          <a:p>
            <a:pPr algn="just">
              <a:buNone/>
            </a:pPr>
            <a:r>
              <a:rPr lang="ru-RU" sz="1600" dirty="0" smtClean="0"/>
              <a:t>Актуальная информация размещена только 20% СРО. А отдельные СРО (6 организаций) последний раз размещали информацию на сайте аж в 2012 году! У 68 СРО не представилось возможным определить сроки размещения информации и соответственно, ее актуальность. Печально, что среди аутсайдеров по размещению информации на официальных сайтах СРО – Сибирский и </a:t>
            </a:r>
            <a:r>
              <a:rPr lang="ru-RU" sz="1600" dirty="0" err="1" smtClean="0"/>
              <a:t>Северо-кавказский</a:t>
            </a:r>
            <a:r>
              <a:rPr lang="ru-RU" sz="1600" dirty="0" smtClean="0"/>
              <a:t> Федеральный округа.</a:t>
            </a:r>
          </a:p>
          <a:p>
            <a:pPr algn="just">
              <a:buNone/>
            </a:pPr>
            <a:r>
              <a:rPr lang="ru-RU" sz="1600" b="1" dirty="0" smtClean="0"/>
              <a:t>Вывод: несмотря на улучшающуюся степень информационной открытости официальных сайтов СРО, на сегодняшний день уровень раскрытия информации о компенсационном фонде оставляет желать лучшего.</a:t>
            </a:r>
            <a:endParaRPr lang="ru-RU" sz="16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Аудит </a:t>
            </a:r>
            <a:r>
              <a:rPr lang="ru-RU" dirty="0" err="1" smtClean="0"/>
              <a:t>саморегулируемых</a:t>
            </a:r>
            <a:r>
              <a:rPr lang="ru-RU" dirty="0" smtClean="0"/>
              <a:t> организаций</a:t>
            </a:r>
            <a:endParaRPr lang="ru-RU" dirty="0"/>
          </a:p>
        </p:txBody>
      </p:sp>
      <p:sp>
        <p:nvSpPr>
          <p:cNvPr id="3" name="Подзаголовок 2"/>
          <p:cNvSpPr>
            <a:spLocks noGrp="1"/>
          </p:cNvSpPr>
          <p:nvPr>
            <p:ph type="subTitle" idx="1"/>
          </p:nvPr>
        </p:nvSpPr>
        <p:spPr/>
        <p:txBody>
          <a:bodyPr>
            <a:normAutofit/>
          </a:bodyPr>
          <a:lstStyle/>
          <a:p>
            <a:r>
              <a:rPr lang="ru-RU" i="1" dirty="0" smtClean="0"/>
              <a:t>Курс ЭКСПЕРТА в области СРО в строительстве по программе НОСТРОЙ</a:t>
            </a:r>
          </a:p>
          <a:p>
            <a:r>
              <a:rPr lang="ru-RU" i="1" dirty="0" smtClean="0"/>
              <a:t>Лектор Черных М.Н.</a:t>
            </a:r>
          </a:p>
          <a:p>
            <a:r>
              <a:rPr lang="ru-RU" i="1" dirty="0" smtClean="0"/>
              <a:t>24-28.11.2014 г.</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100" b="1" dirty="0" smtClean="0"/>
              <a:t>Понятие аудита и аудиторской деятельности</a:t>
            </a:r>
          </a:p>
        </p:txBody>
      </p:sp>
      <p:sp>
        <p:nvSpPr>
          <p:cNvPr id="3" name="Содержимое 2"/>
          <p:cNvSpPr>
            <a:spLocks noGrp="1"/>
          </p:cNvSpPr>
          <p:nvPr>
            <p:ph idx="1"/>
          </p:nvPr>
        </p:nvSpPr>
        <p:spPr/>
        <p:txBody>
          <a:bodyPr>
            <a:normAutofit fontScale="55000" lnSpcReduction="20000"/>
          </a:bodyPr>
          <a:lstStyle/>
          <a:p>
            <a:pPr>
              <a:buNone/>
            </a:pPr>
            <a:r>
              <a:rPr lang="ru-RU" dirty="0" smtClean="0"/>
              <a:t> </a:t>
            </a:r>
            <a:r>
              <a:rPr lang="ru-RU" b="1" i="1" dirty="0" smtClean="0"/>
              <a:t>Аудит</a:t>
            </a:r>
            <a:r>
              <a:rPr lang="ru-RU" i="1" dirty="0" smtClean="0"/>
              <a:t> </a:t>
            </a:r>
            <a:r>
              <a:rPr lang="ru-RU" dirty="0" smtClean="0"/>
              <a:t>- независимая проверка бухгалтерской (финансовой) отчетности </a:t>
            </a:r>
            <a:r>
              <a:rPr lang="ru-RU" dirty="0" err="1" smtClean="0"/>
              <a:t>аудируемого</a:t>
            </a:r>
            <a:r>
              <a:rPr lang="ru-RU" dirty="0" smtClean="0"/>
              <a:t> лица в целях выражения мнения о достоверности такой </a:t>
            </a:r>
            <a:r>
              <a:rPr lang="ru-RU" dirty="0" smtClean="0"/>
              <a:t>отчетности (ст.1 ФЗ №307-ФЗ от 30.12.2008 «Об аудиторской деятельности»</a:t>
            </a:r>
            <a:endParaRPr lang="ru-RU" dirty="0" smtClean="0"/>
          </a:p>
          <a:p>
            <a:pPr>
              <a:buNone/>
            </a:pPr>
            <a:r>
              <a:rPr lang="ru-RU" b="1" i="1" dirty="0" smtClean="0"/>
              <a:t>Прочие </a:t>
            </a:r>
            <a:r>
              <a:rPr lang="ru-RU" b="1" i="1" dirty="0" smtClean="0"/>
              <a:t>связанные с аудиторской деятельностью </a:t>
            </a:r>
            <a:r>
              <a:rPr lang="ru-RU" b="1" i="1" dirty="0" smtClean="0"/>
              <a:t>услуги</a:t>
            </a:r>
            <a:r>
              <a:rPr lang="ru-RU" dirty="0" smtClean="0"/>
              <a:t>:</a:t>
            </a:r>
            <a:endParaRPr lang="ru-RU" dirty="0" smtClean="0"/>
          </a:p>
          <a:p>
            <a:pPr>
              <a:buNone/>
            </a:pPr>
            <a:r>
              <a:rPr lang="ru-RU" sz="2700" dirty="0" smtClean="0"/>
              <a:t>1) </a:t>
            </a:r>
            <a:r>
              <a:rPr lang="ru-RU" sz="2700" dirty="0" smtClean="0"/>
              <a:t>постановка, </a:t>
            </a:r>
            <a:r>
              <a:rPr lang="ru-RU" sz="2700" dirty="0" smtClean="0"/>
              <a:t>восстановление и ведение бухгалтерского учета, составление бухгалтерской (финансовой) отчетности, бухгалтерское консультирование;</a:t>
            </a:r>
          </a:p>
          <a:p>
            <a:pPr>
              <a:buNone/>
            </a:pPr>
            <a:r>
              <a:rPr lang="ru-RU" sz="2700" dirty="0" smtClean="0"/>
              <a:t>2) налоговое консультирование, постановку, восстановление и ведение налогового учета, составление налоговых расчетов и деклараций;</a:t>
            </a:r>
          </a:p>
          <a:p>
            <a:pPr>
              <a:buNone/>
            </a:pPr>
            <a:r>
              <a:rPr lang="ru-RU" sz="2700" dirty="0" smtClean="0"/>
              <a:t>3) анализ финансово-хозяйственной деятельности организаций и индивидуальных предпринимателей, экономическое и финансовое консультирование;</a:t>
            </a:r>
          </a:p>
          <a:p>
            <a:pPr>
              <a:buNone/>
            </a:pPr>
            <a:r>
              <a:rPr lang="ru-RU" sz="2700" dirty="0" smtClean="0"/>
              <a:t>4) управленческое консультирование, в том числе связанное с реорганизацией организаций или их приватизацией;</a:t>
            </a:r>
          </a:p>
          <a:p>
            <a:pPr>
              <a:buNone/>
            </a:pPr>
            <a:r>
              <a:rPr lang="ru-RU" sz="2700" dirty="0" smtClean="0"/>
              <a:t>5) </a:t>
            </a:r>
            <a:r>
              <a:rPr lang="ru-RU" sz="2700" dirty="0" smtClean="0"/>
              <a:t>юридическая </a:t>
            </a:r>
            <a:r>
              <a:rPr lang="ru-RU" sz="2700" dirty="0" smtClean="0"/>
              <a:t>помощь в областях, связанных с аудиторской деятельностью, включая консультации по правовым вопросам, представление интересов доверителя в гражданском и административном судопроизводстве, в налоговых и таможенных правоотношениях, в органах государственной власти и органах местного самоуправления;</a:t>
            </a:r>
          </a:p>
          <a:p>
            <a:pPr>
              <a:buNone/>
            </a:pPr>
            <a:r>
              <a:rPr lang="ru-RU" sz="2700" dirty="0" smtClean="0"/>
              <a:t>6) </a:t>
            </a:r>
            <a:r>
              <a:rPr lang="ru-RU" sz="2700" dirty="0" smtClean="0"/>
              <a:t>автоматизация </a:t>
            </a:r>
            <a:r>
              <a:rPr lang="ru-RU" sz="2700" dirty="0" smtClean="0"/>
              <a:t>бухгалтерского учета и внедрение информационных технологий;</a:t>
            </a:r>
          </a:p>
          <a:p>
            <a:pPr>
              <a:buNone/>
            </a:pPr>
            <a:r>
              <a:rPr lang="ru-RU" sz="2700" dirty="0" smtClean="0"/>
              <a:t>7) </a:t>
            </a:r>
            <a:r>
              <a:rPr lang="ru-RU" sz="2700" dirty="0" smtClean="0"/>
              <a:t>оценочная </a:t>
            </a:r>
            <a:r>
              <a:rPr lang="ru-RU" sz="2700" dirty="0" smtClean="0"/>
              <a:t>деятельность;</a:t>
            </a:r>
          </a:p>
          <a:p>
            <a:pPr>
              <a:buNone/>
            </a:pPr>
            <a:r>
              <a:rPr lang="ru-RU" sz="2700" dirty="0" smtClean="0"/>
              <a:t>8) разработку и анализ инвестиционных проектов, составление бизнес-планов;</a:t>
            </a:r>
          </a:p>
          <a:p>
            <a:pPr>
              <a:buNone/>
            </a:pPr>
            <a:r>
              <a:rPr lang="ru-RU" sz="2700" dirty="0" smtClean="0"/>
              <a:t>9) проведение научно-исследовательских и экспериментальных работ в областях, связанных с аудиторской деятельностью, и распространение их результатов, в том числе на бумажных и электронных носителях;</a:t>
            </a:r>
          </a:p>
          <a:p>
            <a:pPr>
              <a:buNone/>
            </a:pPr>
            <a:r>
              <a:rPr lang="ru-RU" sz="2700" dirty="0" smtClean="0"/>
              <a:t>10) обучение в областях, связанных с аудиторской деятельностью.</a:t>
            </a:r>
          </a:p>
          <a:p>
            <a:pPr>
              <a:buNone/>
            </a:pP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100" b="1" dirty="0" smtClean="0"/>
              <a:t>Аудитор и аудиторская организация</a:t>
            </a:r>
          </a:p>
        </p:txBody>
      </p:sp>
      <p:sp>
        <p:nvSpPr>
          <p:cNvPr id="3" name="Содержимое 2"/>
          <p:cNvSpPr>
            <a:spLocks noGrp="1"/>
          </p:cNvSpPr>
          <p:nvPr>
            <p:ph idx="1"/>
          </p:nvPr>
        </p:nvSpPr>
        <p:spPr/>
        <p:txBody>
          <a:bodyPr>
            <a:normAutofit fontScale="70000" lnSpcReduction="20000"/>
          </a:bodyPr>
          <a:lstStyle/>
          <a:p>
            <a:pPr algn="just"/>
            <a:r>
              <a:rPr lang="ru-RU" dirty="0" smtClean="0"/>
              <a:t>Аудит проводится аудиторской организацией либо индивидуальным предпринимателем.</a:t>
            </a:r>
          </a:p>
          <a:p>
            <a:pPr algn="just"/>
            <a:r>
              <a:rPr lang="ru-RU" b="1" dirty="0" smtClean="0"/>
              <a:t>Аудиторская </a:t>
            </a:r>
            <a:r>
              <a:rPr lang="ru-RU" b="1" dirty="0" smtClean="0"/>
              <a:t>организация</a:t>
            </a:r>
            <a:r>
              <a:rPr lang="ru-RU" dirty="0" smtClean="0"/>
              <a:t> - коммерческая организация, являющаяся членом одной из </a:t>
            </a:r>
            <a:r>
              <a:rPr lang="ru-RU" dirty="0" err="1" smtClean="0"/>
              <a:t>саморегулируемых</a:t>
            </a:r>
            <a:r>
              <a:rPr lang="ru-RU" dirty="0" smtClean="0"/>
              <a:t> организаций </a:t>
            </a:r>
            <a:r>
              <a:rPr lang="ru-RU" dirty="0" smtClean="0"/>
              <a:t>аудиторов ( ст. 3 ФЗ №307-ФЗ «Об аудиторской деятельности»</a:t>
            </a:r>
            <a:endParaRPr lang="ru-RU" dirty="0" smtClean="0"/>
          </a:p>
          <a:p>
            <a:pPr algn="just"/>
            <a:endParaRPr lang="ru-RU" dirty="0" smtClean="0"/>
          </a:p>
          <a:p>
            <a:pPr algn="just"/>
            <a:r>
              <a:rPr lang="ru-RU" b="1" dirty="0" smtClean="0"/>
              <a:t>Аудитор</a:t>
            </a:r>
            <a:r>
              <a:rPr lang="ru-RU" dirty="0" smtClean="0"/>
              <a:t> </a:t>
            </a:r>
            <a:r>
              <a:rPr lang="ru-RU" dirty="0" smtClean="0"/>
              <a:t>- физическое лицо, получившее квалификационный аттестат аудитора и являющееся членом одной из </a:t>
            </a:r>
            <a:r>
              <a:rPr lang="ru-RU" dirty="0" err="1" smtClean="0"/>
              <a:t>саморегулируемых</a:t>
            </a:r>
            <a:r>
              <a:rPr lang="ru-RU" dirty="0" smtClean="0"/>
              <a:t> организаций аудиторов.</a:t>
            </a:r>
          </a:p>
          <a:p>
            <a:pPr algn="just"/>
            <a:r>
              <a:rPr lang="ru-RU" dirty="0" smtClean="0"/>
              <a:t>Аудитор</a:t>
            </a:r>
            <a:r>
              <a:rPr lang="ru-RU" dirty="0" smtClean="0"/>
              <a:t>, являющийся работником аудиторской организации на основании трудового договора между ним и аудиторской организацией, вправе участвовать в осуществлении аудиторской организацией аудиторской деятельности, а также в оказании прочих </a:t>
            </a:r>
            <a:r>
              <a:rPr lang="ru-RU" dirty="0" smtClean="0"/>
              <a:t>услуг. </a:t>
            </a:r>
            <a:endParaRPr lang="ru-RU"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100" b="1" dirty="0" smtClean="0"/>
              <a:t>Обязательный аудит</a:t>
            </a:r>
          </a:p>
        </p:txBody>
      </p:sp>
      <p:sp>
        <p:nvSpPr>
          <p:cNvPr id="3" name="Содержимое 2"/>
          <p:cNvSpPr>
            <a:spLocks noGrp="1"/>
          </p:cNvSpPr>
          <p:nvPr>
            <p:ph idx="1"/>
          </p:nvPr>
        </p:nvSpPr>
        <p:spPr/>
        <p:txBody>
          <a:bodyPr>
            <a:normAutofit fontScale="25000" lnSpcReduction="20000"/>
          </a:bodyPr>
          <a:lstStyle/>
          <a:p>
            <a:pPr>
              <a:buNone/>
            </a:pPr>
            <a:endParaRPr lang="ru-RU" dirty="0" smtClean="0"/>
          </a:p>
          <a:p>
            <a:pPr algn="just">
              <a:buNone/>
            </a:pPr>
            <a:r>
              <a:rPr lang="ru-RU" sz="5600" b="1" dirty="0" smtClean="0"/>
              <a:t>Случаи проведения обязательного аудита </a:t>
            </a:r>
            <a:r>
              <a:rPr lang="ru-RU" sz="5600" dirty="0" smtClean="0"/>
              <a:t>(ст.5 Закона №307-ФЗ):</a:t>
            </a:r>
            <a:endParaRPr lang="ru-RU" sz="5600" dirty="0" smtClean="0"/>
          </a:p>
          <a:p>
            <a:pPr algn="just">
              <a:buNone/>
            </a:pPr>
            <a:r>
              <a:rPr lang="ru-RU" sz="5600" dirty="0" smtClean="0"/>
              <a:t>1) если организация имеет организационно-правовую форму открытого акционерного общества;</a:t>
            </a:r>
          </a:p>
          <a:p>
            <a:pPr algn="just">
              <a:buNone/>
            </a:pPr>
            <a:r>
              <a:rPr lang="ru-RU" sz="5600" dirty="0" smtClean="0"/>
              <a:t>2) если ценные бумаги организации допущены к обращению на организованных торгах;</a:t>
            </a:r>
          </a:p>
          <a:p>
            <a:pPr algn="just">
              <a:buNone/>
            </a:pPr>
            <a:r>
              <a:rPr lang="ru-RU" sz="5600" dirty="0" smtClean="0"/>
              <a:t>3</a:t>
            </a:r>
            <a:r>
              <a:rPr lang="ru-RU" sz="5600" dirty="0" smtClean="0"/>
              <a:t>) если организация является кредитной организацией, бюро кредитных историй, организацией, являющейся профессиональным участником рынка ценных бумаг, страховой организацией, клиринговой организацией, обществом взаимного страхования, организатором торговли, негосударственным пенсионным или иным фондом, акционерным инвестиционным фондом, управляющей компанией акционерного инвестиционного фонда, паевого инвестиционного фонда или негосударственного пенсионного фонда (за исключением государственных внебюджетных фондов);</a:t>
            </a:r>
          </a:p>
          <a:p>
            <a:pPr algn="just">
              <a:buNone/>
            </a:pPr>
            <a:r>
              <a:rPr lang="ru-RU" sz="5600" dirty="0" smtClean="0"/>
              <a:t>4</a:t>
            </a:r>
            <a:r>
              <a:rPr lang="ru-RU" sz="5600" dirty="0" smtClean="0"/>
              <a:t>) если объем выручки от продажи продукции (продажи товаров, выполнения работ, оказания услуг) организации (за исключением органов государственной власти, органов местного самоуправления, государственных и муниципальных учреждений, государственных и муниципальных унитарных предприятий, сельскохозяйственных кооперативов, союзов этих кооперативов) за предшествовавший отчетному год превышает 400 миллионов рублей или сумма активов бухгалтерского баланса по состоянию на конец предшествовавшего отчетному года превышает 60 миллионов рублей;</a:t>
            </a:r>
          </a:p>
          <a:p>
            <a:pPr algn="just">
              <a:buNone/>
            </a:pPr>
            <a:r>
              <a:rPr lang="ru-RU" sz="5600" dirty="0" smtClean="0"/>
              <a:t>5) если организация (за исключением органа государственной власти, органа местного самоуправления, государственного внебюджетного фонда, а также государственного и муниципального учреждения) представляет и (или) публикует сводную (консолидированную) бухгалтерскую (финансовую) отчетность;</a:t>
            </a:r>
          </a:p>
          <a:p>
            <a:pPr algn="just">
              <a:buNone/>
            </a:pPr>
            <a:r>
              <a:rPr lang="ru-RU" sz="5600" dirty="0" smtClean="0"/>
              <a:t>6) в иных случаях, установленных федеральными законами.</a:t>
            </a:r>
          </a:p>
          <a:p>
            <a:pPr algn="just"/>
            <a:r>
              <a:rPr lang="ru-RU" sz="5600" i="1" dirty="0" smtClean="0">
                <a:hlinkClick r:id="rId2"/>
              </a:rPr>
              <a:t/>
            </a:r>
            <a:br>
              <a:rPr lang="ru-RU" sz="5600" i="1" dirty="0" smtClean="0">
                <a:hlinkClick r:id="rId2"/>
              </a:rPr>
            </a:br>
            <a:endParaRPr lang="ru-RU" sz="5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100" b="1" dirty="0" smtClean="0"/>
              <a:t>Обязательный </a:t>
            </a:r>
            <a:r>
              <a:rPr lang="ru-RU" sz="3100" b="1" dirty="0" smtClean="0"/>
              <a:t>аудит СРО</a:t>
            </a:r>
            <a:endParaRPr lang="ru-RU" sz="3100" b="1" dirty="0" smtClean="0"/>
          </a:p>
        </p:txBody>
      </p:sp>
      <p:sp>
        <p:nvSpPr>
          <p:cNvPr id="3" name="Содержимое 2"/>
          <p:cNvSpPr>
            <a:spLocks noGrp="1"/>
          </p:cNvSpPr>
          <p:nvPr>
            <p:ph idx="1"/>
          </p:nvPr>
        </p:nvSpPr>
        <p:spPr/>
        <p:txBody>
          <a:bodyPr>
            <a:normAutofit/>
          </a:bodyPr>
          <a:lstStyle/>
          <a:p>
            <a:pPr algn="just">
              <a:buNone/>
            </a:pPr>
            <a:r>
              <a:rPr lang="ru-RU" dirty="0" smtClean="0"/>
              <a:t>Ведение </a:t>
            </a:r>
            <a:r>
              <a:rPr lang="ru-RU" dirty="0" smtClean="0"/>
              <a:t>бухгалтерского учета и финансовой (бухгалтерской) отчетности </a:t>
            </a:r>
            <a:r>
              <a:rPr lang="ru-RU" dirty="0" err="1" smtClean="0"/>
              <a:t>саморегулируемой</a:t>
            </a:r>
            <a:r>
              <a:rPr lang="ru-RU" dirty="0" smtClean="0"/>
              <a:t> организации подлежит обязательному </a:t>
            </a:r>
            <a:r>
              <a:rPr lang="ru-RU" dirty="0" smtClean="0"/>
              <a:t>аудиту (ст. 12 ФЗ №315-ФЗ)</a:t>
            </a:r>
            <a:r>
              <a:rPr lang="ru-RU" i="1" dirty="0" smtClean="0">
                <a:hlinkClick r:id="rId2"/>
              </a:rPr>
              <a:t/>
            </a:r>
            <a:br>
              <a:rPr lang="ru-RU" i="1" dirty="0" smtClean="0">
                <a:hlinkClick r:id="rId2"/>
              </a:rPr>
            </a:br>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100" b="1" dirty="0" smtClean="0"/>
              <a:t>Аудиторское заключение</a:t>
            </a:r>
          </a:p>
        </p:txBody>
      </p:sp>
      <p:sp>
        <p:nvSpPr>
          <p:cNvPr id="3" name="Содержимое 2"/>
          <p:cNvSpPr>
            <a:spLocks noGrp="1"/>
          </p:cNvSpPr>
          <p:nvPr>
            <p:ph idx="1"/>
          </p:nvPr>
        </p:nvSpPr>
        <p:spPr/>
        <p:txBody>
          <a:bodyPr>
            <a:normAutofit fontScale="92500" lnSpcReduction="20000"/>
          </a:bodyPr>
          <a:lstStyle/>
          <a:p>
            <a:pPr algn="just">
              <a:buNone/>
            </a:pPr>
            <a:r>
              <a:rPr lang="ru-RU" b="1" dirty="0" smtClean="0"/>
              <a:t>Аудиторское </a:t>
            </a:r>
            <a:r>
              <a:rPr lang="ru-RU" b="1" dirty="0" smtClean="0"/>
              <a:t>заключение </a:t>
            </a:r>
            <a:r>
              <a:rPr lang="ru-RU" dirty="0" smtClean="0"/>
              <a:t>- официальный документ, предназначенный для пользователей бухгалтерской (финансовой) отчетности </a:t>
            </a:r>
            <a:r>
              <a:rPr lang="ru-RU" dirty="0" err="1" smtClean="0"/>
              <a:t>аудируемых</a:t>
            </a:r>
            <a:r>
              <a:rPr lang="ru-RU" dirty="0" smtClean="0"/>
              <a:t> лиц, содержащий выраженное в установленной форме мнение аудиторской организации, индивидуального аудитора о достоверности бухгалтерской (финансовой) отчетности </a:t>
            </a:r>
            <a:r>
              <a:rPr lang="ru-RU" dirty="0" err="1" smtClean="0"/>
              <a:t>аудируемого</a:t>
            </a:r>
            <a:r>
              <a:rPr lang="ru-RU" dirty="0" smtClean="0"/>
              <a:t> </a:t>
            </a:r>
            <a:r>
              <a:rPr lang="ru-RU" dirty="0" smtClean="0"/>
              <a:t>лица (ст.6 ФЗ №307-ФЗ)</a:t>
            </a:r>
            <a:endParaRPr lang="ru-RU" dirty="0" smtClean="0"/>
          </a:p>
          <a:p>
            <a:pPr algn="just">
              <a:buNone/>
            </a:pPr>
            <a:r>
              <a:rPr lang="ru-RU" i="1" dirty="0" smtClean="0">
                <a:hlinkClick r:id="rId2"/>
              </a:rPr>
              <a:t/>
            </a:r>
            <a:br>
              <a:rPr lang="ru-RU" i="1" dirty="0" smtClean="0">
                <a:hlinkClick r:id="rId2"/>
              </a:rPr>
            </a:b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100" b="1" dirty="0" smtClean="0"/>
              <a:t>Виды аудиторского заключения</a:t>
            </a:r>
          </a:p>
        </p:txBody>
      </p:sp>
      <p:sp>
        <p:nvSpPr>
          <p:cNvPr id="3" name="Содержимое 2"/>
          <p:cNvSpPr>
            <a:spLocks noGrp="1"/>
          </p:cNvSpPr>
          <p:nvPr>
            <p:ph sz="half" idx="1"/>
          </p:nvPr>
        </p:nvSpPr>
        <p:spPr/>
        <p:txBody>
          <a:bodyPr/>
          <a:lstStyle/>
          <a:p>
            <a:r>
              <a:rPr lang="ru-RU" dirty="0" smtClean="0"/>
              <a:t>Положительное  (не модифицированное)</a:t>
            </a:r>
            <a:endParaRPr lang="ru-RU" dirty="0"/>
          </a:p>
        </p:txBody>
      </p:sp>
      <p:sp>
        <p:nvSpPr>
          <p:cNvPr id="4" name="Содержимое 3"/>
          <p:cNvSpPr>
            <a:spLocks noGrp="1"/>
          </p:cNvSpPr>
          <p:nvPr>
            <p:ph sz="half" idx="2"/>
          </p:nvPr>
        </p:nvSpPr>
        <p:spPr/>
        <p:txBody>
          <a:bodyPr/>
          <a:lstStyle/>
          <a:p>
            <a:pPr>
              <a:buNone/>
            </a:pPr>
            <a:r>
              <a:rPr lang="ru-RU" dirty="0" smtClean="0"/>
              <a:t>Модифицированное</a:t>
            </a:r>
          </a:p>
          <a:p>
            <a:pPr>
              <a:buNone/>
            </a:pPr>
            <a:r>
              <a:rPr lang="ru-RU" dirty="0" smtClean="0"/>
              <a:t>Отрицательное</a:t>
            </a:r>
          </a:p>
          <a:p>
            <a:pPr>
              <a:buNone/>
            </a:pPr>
            <a:r>
              <a:rPr lang="ru-RU" dirty="0" smtClean="0"/>
              <a:t>Отказ от выражения мнения</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100" b="1" dirty="0" smtClean="0"/>
              <a:t>Специфика </a:t>
            </a:r>
            <a:r>
              <a:rPr lang="ru-RU" sz="3100" b="1" dirty="0" smtClean="0"/>
              <a:t>аудита СРО</a:t>
            </a:r>
          </a:p>
        </p:txBody>
      </p:sp>
      <p:sp>
        <p:nvSpPr>
          <p:cNvPr id="3" name="Содержимое 2"/>
          <p:cNvSpPr>
            <a:spLocks noGrp="1"/>
          </p:cNvSpPr>
          <p:nvPr>
            <p:ph idx="1"/>
          </p:nvPr>
        </p:nvSpPr>
        <p:spPr/>
        <p:txBody>
          <a:bodyPr>
            <a:normAutofit lnSpcReduction="10000"/>
          </a:bodyPr>
          <a:lstStyle/>
          <a:p>
            <a:pPr>
              <a:buNone/>
            </a:pPr>
            <a:r>
              <a:rPr lang="ru-RU" dirty="0" smtClean="0"/>
              <a:t>В ходе аудита проводится:</a:t>
            </a:r>
          </a:p>
          <a:p>
            <a:r>
              <a:rPr lang="ru-RU" dirty="0" smtClean="0"/>
              <a:t> оценка системы внутреннего контроля;  оценка системы бухгалтерского учета; </a:t>
            </a:r>
          </a:p>
          <a:p>
            <a:r>
              <a:rPr lang="ru-RU" dirty="0" smtClean="0"/>
              <a:t>аудит соблюдения СРО применимого законодательства и нормативных актов при совершении  финансово-хозяйственных операций; </a:t>
            </a:r>
          </a:p>
          <a:p>
            <a:r>
              <a:rPr lang="ru-RU" dirty="0" smtClean="0"/>
              <a:t>аудит соблюдения налогового законодательства.</a:t>
            </a:r>
          </a:p>
          <a:p>
            <a:pPr>
              <a:buNone/>
            </a:pPr>
            <a:r>
              <a:rPr lang="ru-RU" dirty="0" smtClean="0"/>
              <a:t>Аудит проводится на выборочной основе.</a:t>
            </a:r>
          </a:p>
          <a:p>
            <a:pPr>
              <a:buNone/>
            </a:pP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Компенсационный фонд</a:t>
            </a:r>
            <a:endParaRPr lang="ru-RU" dirty="0"/>
          </a:p>
        </p:txBody>
      </p:sp>
      <p:sp>
        <p:nvSpPr>
          <p:cNvPr id="3" name="Содержимое 2"/>
          <p:cNvSpPr>
            <a:spLocks noGrp="1"/>
          </p:cNvSpPr>
          <p:nvPr>
            <p:ph idx="1"/>
          </p:nvPr>
        </p:nvSpPr>
        <p:spPr/>
        <p:txBody>
          <a:bodyPr>
            <a:noAutofit/>
          </a:bodyPr>
          <a:lstStyle/>
          <a:p>
            <a:pPr algn="just"/>
            <a:r>
              <a:rPr lang="ru-RU" sz="1800" b="1" dirty="0" smtClean="0"/>
              <a:t>Компенсационный фонд, </a:t>
            </a:r>
            <a:r>
              <a:rPr lang="ru-RU" sz="1800" dirty="0" smtClean="0"/>
              <a:t>согласно ст.13 ФЗ №315-ФЗ «О </a:t>
            </a:r>
            <a:r>
              <a:rPr lang="ru-RU" sz="1800" dirty="0" err="1" smtClean="0"/>
              <a:t>саморегулируемых</a:t>
            </a:r>
            <a:r>
              <a:rPr lang="ru-RU" sz="1800" dirty="0" smtClean="0"/>
              <a:t> организациях», является </a:t>
            </a:r>
            <a:r>
              <a:rPr lang="ru-RU" sz="1800" i="1" u="sng" dirty="0" smtClean="0"/>
              <a:t>способом обеспечения имущественной ответственности </a:t>
            </a:r>
            <a:r>
              <a:rPr lang="ru-RU" sz="1800" dirty="0" smtClean="0"/>
              <a:t>членов </a:t>
            </a:r>
            <a:r>
              <a:rPr lang="ru-RU" sz="1800" dirty="0" err="1" smtClean="0"/>
              <a:t>саморегулируемой</a:t>
            </a:r>
            <a:r>
              <a:rPr lang="ru-RU" sz="1800" dirty="0" smtClean="0"/>
              <a:t> организации перед потребителями произведенных ими товаров (работ, услуг) и иными </a:t>
            </a:r>
            <a:r>
              <a:rPr lang="ru-RU" sz="1800" dirty="0" smtClean="0"/>
              <a:t>лицами.</a:t>
            </a:r>
            <a:endParaRPr lang="ru-RU" sz="1800" dirty="0" smtClean="0"/>
          </a:p>
          <a:p>
            <a:pPr algn="just"/>
            <a:r>
              <a:rPr lang="ru-RU" sz="1800" dirty="0" smtClean="0"/>
              <a:t> </a:t>
            </a:r>
            <a:r>
              <a:rPr lang="ru-RU" sz="1800" dirty="0" smtClean="0"/>
              <a:t>Компенсационный фонд первоначально формируется исключительно в денежной форме за счет взносов членов </a:t>
            </a:r>
            <a:r>
              <a:rPr lang="ru-RU" sz="1800" dirty="0" err="1" smtClean="0"/>
              <a:t>саморегулируемой</a:t>
            </a:r>
            <a:r>
              <a:rPr lang="ru-RU" sz="1800" dirty="0" smtClean="0"/>
              <a:t> организации в </a:t>
            </a:r>
            <a:r>
              <a:rPr lang="ru-RU" sz="1800" dirty="0" smtClean="0"/>
              <a:t>размере, определенном учредительными документами СРО, но </a:t>
            </a:r>
            <a:r>
              <a:rPr lang="ru-RU" sz="1800" dirty="0" smtClean="0"/>
              <a:t>не менее чем три тысячи рублей в отношении каждого члена.</a:t>
            </a:r>
          </a:p>
          <a:p>
            <a:pPr algn="just"/>
            <a:r>
              <a:rPr lang="ru-RU" sz="1800" dirty="0" smtClean="0"/>
              <a:t> </a:t>
            </a:r>
            <a:r>
              <a:rPr lang="ru-RU" sz="1800" dirty="0" err="1" smtClean="0"/>
              <a:t>Саморегулируемая</a:t>
            </a:r>
            <a:r>
              <a:rPr lang="ru-RU" sz="1800" dirty="0" smtClean="0"/>
              <a:t> организация в соответствии с федеральными законами в пределах средств компенсационного фонда </a:t>
            </a:r>
            <a:r>
              <a:rPr lang="ru-RU" sz="1800" dirty="0" err="1" smtClean="0"/>
              <a:t>саморегулируемой</a:t>
            </a:r>
            <a:r>
              <a:rPr lang="ru-RU" sz="1800" dirty="0" smtClean="0"/>
              <a:t> организации несет ответственность по обязательствам своего члена, возникшим в результате причинения вреда вследствие недостатков произведенных членом </a:t>
            </a:r>
            <a:r>
              <a:rPr lang="ru-RU" sz="1800" dirty="0" err="1" smtClean="0"/>
              <a:t>саморегулируемой</a:t>
            </a:r>
            <a:r>
              <a:rPr lang="ru-RU" sz="1800" dirty="0" smtClean="0"/>
              <a:t> организации товаров (работ, услуг).</a:t>
            </a:r>
          </a:p>
          <a:p>
            <a:pPr algn="just">
              <a:buNone/>
            </a:pPr>
            <a:endParaRPr lang="ru-RU" sz="1400" dirty="0" smtClean="0"/>
          </a:p>
          <a:p>
            <a:pPr algn="just">
              <a:buNone/>
            </a:pPr>
            <a:endParaRPr lang="ru-RU" sz="1400" dirty="0" smtClean="0"/>
          </a:p>
          <a:p>
            <a:pPr algn="just"/>
            <a:endParaRPr lang="ru-RU" sz="1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100" b="1" dirty="0" smtClean="0"/>
              <a:t>Оценка </a:t>
            </a:r>
            <a:r>
              <a:rPr lang="ru-RU" sz="3100" b="1" dirty="0" smtClean="0"/>
              <a:t>системы внутреннего контроля</a:t>
            </a:r>
          </a:p>
        </p:txBody>
      </p:sp>
      <p:sp>
        <p:nvSpPr>
          <p:cNvPr id="3" name="Содержимое 2"/>
          <p:cNvSpPr>
            <a:spLocks noGrp="1"/>
          </p:cNvSpPr>
          <p:nvPr>
            <p:ph idx="1"/>
          </p:nvPr>
        </p:nvSpPr>
        <p:spPr/>
        <p:txBody>
          <a:bodyPr>
            <a:normAutofit/>
          </a:bodyPr>
          <a:lstStyle/>
          <a:p>
            <a:pPr algn="just"/>
            <a:r>
              <a:rPr lang="ru-RU" sz="2400" dirty="0" smtClean="0"/>
              <a:t>Соблюдение требований законодательства;</a:t>
            </a:r>
          </a:p>
          <a:p>
            <a:pPr algn="just"/>
            <a:r>
              <a:rPr lang="ru-RU" sz="2400" dirty="0" err="1" smtClean="0"/>
              <a:t>Санкционированность</a:t>
            </a:r>
            <a:r>
              <a:rPr lang="ru-RU" sz="2400" dirty="0" smtClean="0"/>
              <a:t> осуществляемых хозяйственных операций;</a:t>
            </a:r>
          </a:p>
          <a:p>
            <a:pPr algn="just"/>
            <a:r>
              <a:rPr lang="ru-RU" sz="2400" dirty="0" smtClean="0"/>
              <a:t>Точность и полнота формируемой в Обществе документации, регистрирующей факт осуществления хозяйственной операции;</a:t>
            </a:r>
          </a:p>
          <a:p>
            <a:pPr algn="just"/>
            <a:r>
              <a:rPr lang="ru-RU" sz="2400" dirty="0" smtClean="0"/>
              <a:t>Адекватность оценки и правильность классификации совершаемых 	хозяйственных операций;</a:t>
            </a:r>
          </a:p>
          <a:p>
            <a:pPr algn="just"/>
            <a:r>
              <a:rPr lang="ru-RU" sz="2400" dirty="0" smtClean="0"/>
              <a:t>Охрана имущества, ограничение доступа к нему и проведение периодической инвентаризации</a:t>
            </a:r>
            <a:endParaRPr lang="ru-RU" sz="2400" dirty="0" smtClean="0"/>
          </a:p>
          <a:p>
            <a:pPr>
              <a:buNone/>
            </a:pPr>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100" b="1" dirty="0" smtClean="0"/>
              <a:t>Оценка системы бухгалтерского учета</a:t>
            </a:r>
          </a:p>
        </p:txBody>
      </p:sp>
      <p:sp>
        <p:nvSpPr>
          <p:cNvPr id="3" name="Содержимое 2"/>
          <p:cNvSpPr>
            <a:spLocks noGrp="1"/>
          </p:cNvSpPr>
          <p:nvPr>
            <p:ph idx="1"/>
          </p:nvPr>
        </p:nvSpPr>
        <p:spPr>
          <a:xfrm>
            <a:off x="395536" y="1628801"/>
            <a:ext cx="8291264" cy="4772000"/>
          </a:xfrm>
        </p:spPr>
        <p:txBody>
          <a:bodyPr>
            <a:noAutofit/>
          </a:bodyPr>
          <a:lstStyle/>
          <a:p>
            <a:r>
              <a:rPr lang="ru-RU" sz="2400" dirty="0" smtClean="0"/>
              <a:t>Полнота, реальность и своевременность отражения хозяйственных операций в бухгалтерском учете исходя из принципа временной определенности фактов хозяйственной деятельности и положений учетной политики;</a:t>
            </a:r>
          </a:p>
          <a:p>
            <a:r>
              <a:rPr lang="ru-RU" sz="2400" dirty="0" err="1" smtClean="0"/>
              <a:t>Зафиксированность</a:t>
            </a:r>
            <a:r>
              <a:rPr lang="ru-RU" sz="2400" dirty="0" smtClean="0"/>
              <a:t> особенностей операций, имеющих существенное значение для учета и отчетности;</a:t>
            </a:r>
          </a:p>
          <a:p>
            <a:r>
              <a:rPr lang="ru-RU" sz="2400" dirty="0" smtClean="0"/>
              <a:t>Адекватность документооборота и технологии обработки учетной документации характеру осуществляемых операций и масштабу деятельности организации;</a:t>
            </a:r>
          </a:p>
          <a:p>
            <a:r>
              <a:rPr lang="ru-RU" sz="2400" dirty="0" smtClean="0"/>
              <a:t>Ограничения возможностей возникновения ошибок и искажений.</a:t>
            </a:r>
            <a:endParaRPr lang="ru-RU"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100" b="1" dirty="0" smtClean="0"/>
              <a:t>Изучаемая в ходе аудита информация</a:t>
            </a:r>
          </a:p>
        </p:txBody>
      </p:sp>
      <p:sp>
        <p:nvSpPr>
          <p:cNvPr id="3" name="Содержимое 2"/>
          <p:cNvSpPr>
            <a:spLocks noGrp="1"/>
          </p:cNvSpPr>
          <p:nvPr>
            <p:ph idx="1"/>
          </p:nvPr>
        </p:nvSpPr>
        <p:spPr/>
        <p:txBody>
          <a:bodyPr>
            <a:normAutofit/>
          </a:bodyPr>
          <a:lstStyle/>
          <a:p>
            <a:pPr algn="just"/>
            <a:r>
              <a:rPr lang="ru-RU" sz="2400" dirty="0" smtClean="0"/>
              <a:t>Учетная политика организации;</a:t>
            </a:r>
          </a:p>
          <a:p>
            <a:pPr algn="just"/>
            <a:r>
              <a:rPr lang="ru-RU" sz="2400" dirty="0" smtClean="0"/>
              <a:t>Структура организации;</a:t>
            </a:r>
          </a:p>
          <a:p>
            <a:pPr algn="just"/>
            <a:r>
              <a:rPr lang="ru-RU" sz="2400" dirty="0" smtClean="0"/>
              <a:t>Распорядительные документы;</a:t>
            </a:r>
          </a:p>
          <a:p>
            <a:pPr algn="just"/>
            <a:r>
              <a:rPr lang="ru-RU" sz="2400" dirty="0" smtClean="0"/>
              <a:t>Регистры бухгалтерского учета;</a:t>
            </a:r>
          </a:p>
          <a:p>
            <a:pPr algn="just"/>
            <a:r>
              <a:rPr lang="ru-RU" sz="2400" dirty="0" smtClean="0"/>
              <a:t>Регламенты компьютерной обработки информации;</a:t>
            </a:r>
          </a:p>
          <a:p>
            <a:pPr algn="just"/>
            <a:r>
              <a:rPr lang="ru-RU" sz="2400" dirty="0" smtClean="0"/>
              <a:t>Отчетность организации (бухгалтерская, налоговая)</a:t>
            </a:r>
          </a:p>
          <a:p>
            <a:pPr algn="just"/>
            <a:r>
              <a:rPr lang="ru-RU" sz="2400" dirty="0" smtClean="0"/>
              <a:t>Первичные документы:</a:t>
            </a:r>
          </a:p>
          <a:p>
            <a:pPr algn="just">
              <a:buFontTx/>
              <a:buChar char="-"/>
            </a:pPr>
            <a:r>
              <a:rPr lang="ru-RU" sz="2400" dirty="0" smtClean="0"/>
              <a:t>Учредительные документы, лицензии и т.п.</a:t>
            </a:r>
          </a:p>
          <a:p>
            <a:pPr algn="just">
              <a:buFontTx/>
              <a:buChar char="-"/>
            </a:pPr>
            <a:r>
              <a:rPr lang="ru-RU" sz="2400" dirty="0" smtClean="0"/>
              <a:t>Документы, подтверждающие факты хозяйственных операций (счета, накладные, акты, ведомости, </a:t>
            </a:r>
            <a:r>
              <a:rPr lang="ru-RU" sz="2400" dirty="0" err="1" smtClean="0"/>
              <a:t>счет-фактуры</a:t>
            </a:r>
            <a:r>
              <a:rPr lang="ru-RU" sz="2400" dirty="0" smtClean="0"/>
              <a:t> и т.п.)</a:t>
            </a:r>
            <a:endParaRPr lang="ru-RU"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100" b="1" dirty="0" smtClean="0"/>
              <a:t>Аудиторские процедуры</a:t>
            </a:r>
          </a:p>
        </p:txBody>
      </p:sp>
      <p:sp>
        <p:nvSpPr>
          <p:cNvPr id="3" name="Содержимое 2"/>
          <p:cNvSpPr>
            <a:spLocks noGrp="1"/>
          </p:cNvSpPr>
          <p:nvPr>
            <p:ph idx="1"/>
          </p:nvPr>
        </p:nvSpPr>
        <p:spPr/>
        <p:txBody>
          <a:bodyPr>
            <a:normAutofit/>
          </a:bodyPr>
          <a:lstStyle/>
          <a:p>
            <a:pPr algn="just"/>
            <a:r>
              <a:rPr lang="ru-RU" sz="2400" dirty="0" smtClean="0"/>
              <a:t>Обзор оборотов по счетам синтетического учета с целью выявления некорректных записей с дальнейшим выяснением и уточнением их содержания;</a:t>
            </a:r>
          </a:p>
          <a:p>
            <a:pPr algn="just"/>
            <a:r>
              <a:rPr lang="ru-RU" sz="2400" dirty="0" smtClean="0"/>
              <a:t>Анализ построения форм бухгалтерской отчетности, проверка правильности взаимной увязки отдельных показателей;</a:t>
            </a:r>
          </a:p>
          <a:p>
            <a:pPr algn="just"/>
            <a:r>
              <a:rPr lang="ru-RU" sz="2400" dirty="0" smtClean="0"/>
              <a:t>Анализ соответствия данных баланса, главной книги и учетных регистров первичным документам;</a:t>
            </a:r>
          </a:p>
          <a:p>
            <a:pPr algn="just"/>
            <a:r>
              <a:rPr lang="ru-RU" sz="2400" dirty="0" smtClean="0"/>
              <a:t>Обзор распорядительной документации. Договоров, переписки, актов сверки  взаимозачетов;</a:t>
            </a:r>
          </a:p>
          <a:p>
            <a:pPr algn="just"/>
            <a:r>
              <a:rPr lang="ru-RU" sz="2400" dirty="0" smtClean="0"/>
              <a:t>Изучение материалов проверок, проводимых  органами контроля и надзора</a:t>
            </a:r>
          </a:p>
          <a:p>
            <a:pPr algn="just"/>
            <a:endParaRPr lang="ru-RU" sz="2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100" b="1" dirty="0" smtClean="0"/>
              <a:t>Программа аудиторской проверки</a:t>
            </a:r>
          </a:p>
        </p:txBody>
      </p:sp>
      <p:sp>
        <p:nvSpPr>
          <p:cNvPr id="3" name="Содержимое 2"/>
          <p:cNvSpPr>
            <a:spLocks noGrp="1"/>
          </p:cNvSpPr>
          <p:nvPr>
            <p:ph idx="1"/>
          </p:nvPr>
        </p:nvSpPr>
        <p:spPr/>
        <p:txBody>
          <a:bodyPr/>
          <a:lstStyle/>
          <a:p>
            <a:pPr marL="624078" indent="-514350" algn="just">
              <a:buAutoNum type="arabicParenR"/>
            </a:pPr>
            <a:r>
              <a:rPr lang="ru-RU" dirty="0" smtClean="0"/>
              <a:t>Аудит учетной политики;</a:t>
            </a:r>
          </a:p>
          <a:p>
            <a:pPr marL="624078" indent="-514350" algn="just">
              <a:buAutoNum type="arabicParenR"/>
            </a:pPr>
            <a:r>
              <a:rPr lang="ru-RU" dirty="0" smtClean="0"/>
              <a:t>Аудит учредительных документов;</a:t>
            </a:r>
          </a:p>
          <a:p>
            <a:pPr marL="624078" indent="-514350" algn="just">
              <a:buAutoNum type="arabicParenR"/>
            </a:pPr>
            <a:r>
              <a:rPr lang="ru-RU" dirty="0" smtClean="0"/>
              <a:t>Аудит </a:t>
            </a:r>
            <a:r>
              <a:rPr lang="ru-RU" dirty="0" err="1" smtClean="0"/>
              <a:t>внеоборотных</a:t>
            </a:r>
            <a:r>
              <a:rPr lang="ru-RU" dirty="0" smtClean="0"/>
              <a:t> активов;</a:t>
            </a:r>
          </a:p>
          <a:p>
            <a:pPr marL="624078" indent="-514350" algn="just">
              <a:buAutoNum type="arabicParenR"/>
            </a:pPr>
            <a:r>
              <a:rPr lang="ru-RU" dirty="0" smtClean="0"/>
              <a:t>Аудит производственных запасов;</a:t>
            </a:r>
          </a:p>
          <a:p>
            <a:pPr marL="624078" indent="-514350" algn="just">
              <a:buAutoNum type="arabicParenR"/>
            </a:pPr>
            <a:r>
              <a:rPr lang="ru-RU" dirty="0" smtClean="0"/>
              <a:t>Аудит денежных средств;</a:t>
            </a:r>
          </a:p>
          <a:p>
            <a:pPr marL="624078" indent="-514350" algn="just">
              <a:buAutoNum type="arabicParenR"/>
            </a:pPr>
            <a:r>
              <a:rPr lang="ru-RU" dirty="0" smtClean="0"/>
              <a:t>Аудит финансовых вложений;</a:t>
            </a:r>
          </a:p>
          <a:p>
            <a:pPr marL="624078" indent="-514350">
              <a:buFontTx/>
              <a:buChar char="-"/>
            </a:pPr>
            <a:endParaRPr lang="ru-RU" dirty="0" smtClean="0"/>
          </a:p>
          <a:p>
            <a:pPr marL="624078" indent="-514350">
              <a:buNone/>
            </a:pPr>
            <a:endParaRPr lang="ru-RU" sz="1200" dirty="0" smtClean="0"/>
          </a:p>
          <a:p>
            <a:pPr marL="624078" indent="-514350">
              <a:buNone/>
            </a:pPr>
            <a:endParaRPr lang="ru-RU" sz="1200" dirty="0" smtClean="0"/>
          </a:p>
          <a:p>
            <a:pPr marL="624078" indent="-514350">
              <a:buAutoNum type="arabicParenR"/>
            </a:pPr>
            <a:endParaRPr lang="ru-RU" sz="1800" dirty="0" smtClean="0"/>
          </a:p>
          <a:p>
            <a:pPr marL="624078" indent="-514350">
              <a:buAutoNum type="arabicParenR"/>
            </a:pP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100" b="1" dirty="0" smtClean="0"/>
              <a:t>Программа аудиторской проверки</a:t>
            </a:r>
          </a:p>
        </p:txBody>
      </p:sp>
      <p:sp>
        <p:nvSpPr>
          <p:cNvPr id="3" name="Содержимое 2"/>
          <p:cNvSpPr>
            <a:spLocks noGrp="1"/>
          </p:cNvSpPr>
          <p:nvPr>
            <p:ph idx="1"/>
          </p:nvPr>
        </p:nvSpPr>
        <p:spPr/>
        <p:txBody>
          <a:bodyPr>
            <a:noAutofit/>
          </a:bodyPr>
          <a:lstStyle/>
          <a:p>
            <a:pPr marL="624078" indent="-514350">
              <a:buNone/>
            </a:pPr>
            <a:r>
              <a:rPr lang="ru-RU" sz="2000" dirty="0" smtClean="0"/>
              <a:t>7) Аудит </a:t>
            </a:r>
            <a:r>
              <a:rPr lang="ru-RU" sz="2000" dirty="0" smtClean="0"/>
              <a:t>исполнения сметы доходов и расходов;</a:t>
            </a:r>
          </a:p>
          <a:p>
            <a:pPr marL="624078" indent="-514350">
              <a:buNone/>
            </a:pPr>
            <a:r>
              <a:rPr lang="ru-RU" sz="2000" dirty="0" smtClean="0"/>
              <a:t>8) Аудит </a:t>
            </a:r>
            <a:r>
              <a:rPr lang="ru-RU" sz="2000" dirty="0" smtClean="0"/>
              <a:t>использования средств некоммерческой организации;</a:t>
            </a:r>
          </a:p>
          <a:p>
            <a:pPr marL="624078" indent="-514350">
              <a:buNone/>
            </a:pPr>
            <a:r>
              <a:rPr lang="ru-RU" sz="2000" dirty="0" smtClean="0"/>
              <a:t>9) Аудит </a:t>
            </a:r>
            <a:r>
              <a:rPr lang="ru-RU" sz="2000" dirty="0" smtClean="0"/>
              <a:t>расчетов:</a:t>
            </a:r>
          </a:p>
          <a:p>
            <a:pPr marL="624078" indent="-514350">
              <a:buNone/>
            </a:pPr>
            <a:r>
              <a:rPr lang="ru-RU" sz="2000" dirty="0" smtClean="0"/>
              <a:t>-             Аудит расчетов с членами некоммерческой организации поставщиками, дебиторами и кредиторами;</a:t>
            </a:r>
          </a:p>
          <a:p>
            <a:pPr marL="624078" indent="-514350">
              <a:buFontTx/>
              <a:buChar char="-"/>
            </a:pPr>
            <a:r>
              <a:rPr lang="ru-RU" sz="2000" dirty="0" smtClean="0"/>
              <a:t>Аудит расчетов с подотчетными лицами;</a:t>
            </a:r>
          </a:p>
          <a:p>
            <a:pPr marL="624078" indent="-514350">
              <a:buFontTx/>
              <a:buChar char="-"/>
            </a:pPr>
            <a:r>
              <a:rPr lang="ru-RU" sz="2000" dirty="0" smtClean="0"/>
              <a:t>Аудит расчетов по оплате труда, страховым взносам в Пенсионный фонд РФ, Фонд социального страхования РФ, Федеральный и территориальные фонды обязательного страхования, страховым взносам на страхование от несчастных случаев и профессиональных заболеваний;</a:t>
            </a:r>
          </a:p>
          <a:p>
            <a:pPr marL="624078" indent="-514350">
              <a:buNone/>
            </a:pPr>
            <a:r>
              <a:rPr lang="ru-RU" sz="2000" dirty="0" smtClean="0"/>
              <a:t>10) Аудит </a:t>
            </a:r>
            <a:r>
              <a:rPr lang="ru-RU" sz="2000" dirty="0" smtClean="0"/>
              <a:t>расчетов с бюджетом;</a:t>
            </a:r>
          </a:p>
          <a:p>
            <a:endParaRPr lang="ru-RU" sz="2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100" b="1" dirty="0" smtClean="0"/>
              <a:t>Программа аудиторской проверки</a:t>
            </a:r>
          </a:p>
        </p:txBody>
      </p:sp>
      <p:sp>
        <p:nvSpPr>
          <p:cNvPr id="3" name="Содержимое 2"/>
          <p:cNvSpPr>
            <a:spLocks noGrp="1"/>
          </p:cNvSpPr>
          <p:nvPr>
            <p:ph idx="1"/>
          </p:nvPr>
        </p:nvSpPr>
        <p:spPr/>
        <p:txBody>
          <a:bodyPr/>
          <a:lstStyle/>
          <a:p>
            <a:pPr marL="624078" indent="-514350">
              <a:buNone/>
            </a:pPr>
            <a:r>
              <a:rPr lang="ru-RU" dirty="0" smtClean="0"/>
              <a:t>11) Аудит </a:t>
            </a:r>
            <a:r>
              <a:rPr lang="ru-RU" dirty="0" smtClean="0"/>
              <a:t>целевого финансирования и капитала</a:t>
            </a:r>
          </a:p>
          <a:p>
            <a:pPr marL="624078" indent="-514350">
              <a:buFontTx/>
              <a:buChar char="-"/>
            </a:pPr>
            <a:r>
              <a:rPr lang="ru-RU" dirty="0" smtClean="0"/>
              <a:t>Аудит целевого финансирования;</a:t>
            </a:r>
          </a:p>
          <a:p>
            <a:pPr marL="624078" indent="-514350">
              <a:buFontTx/>
              <a:buChar char="-"/>
            </a:pPr>
            <a:r>
              <a:rPr lang="ru-RU" dirty="0" smtClean="0"/>
              <a:t>Аудит добавочного капитала;</a:t>
            </a:r>
          </a:p>
          <a:p>
            <a:pPr marL="624078" indent="-514350">
              <a:buNone/>
            </a:pPr>
            <a:r>
              <a:rPr lang="ru-RU" dirty="0" smtClean="0"/>
              <a:t>12) </a:t>
            </a:r>
            <a:r>
              <a:rPr lang="ru-RU" dirty="0" smtClean="0"/>
              <a:t>Аудит </a:t>
            </a:r>
            <a:r>
              <a:rPr lang="ru-RU" dirty="0" err="1" smtClean="0"/>
              <a:t>забалансовых</a:t>
            </a:r>
            <a:r>
              <a:rPr lang="ru-RU" dirty="0" smtClean="0"/>
              <a:t> счетов</a:t>
            </a:r>
            <a:r>
              <a:rPr lang="ru-RU" dirty="0" smtClean="0"/>
              <a:t>;</a:t>
            </a:r>
            <a:endParaRPr lang="ru-RU" dirty="0" smtClean="0"/>
          </a:p>
          <a:p>
            <a:pPr marL="624078" indent="-514350">
              <a:buNone/>
            </a:pPr>
            <a:r>
              <a:rPr lang="ru-RU" dirty="0" smtClean="0"/>
              <a:t>13) Аудит организации бухгалтерского учета;</a:t>
            </a:r>
          </a:p>
          <a:p>
            <a:pPr marL="624078" indent="-514350">
              <a:buNone/>
            </a:pPr>
            <a:r>
              <a:rPr lang="ru-RU" dirty="0" smtClean="0"/>
              <a:t>14) Аудит формирования отчетности</a:t>
            </a:r>
            <a:endParaRPr lang="ru-RU"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52400"/>
            <a:ext cx="8147248" cy="3420616"/>
          </a:xfrm>
        </p:spPr>
        <p:txBody>
          <a:bodyPr/>
          <a:lstStyle/>
          <a:p>
            <a:pPr algn="ctr"/>
            <a:r>
              <a:rPr lang="ru-RU" dirty="0" smtClean="0"/>
              <a:t>Спасибо за внимание </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Направления инвестирования компенсационного фонда</a:t>
            </a:r>
            <a:endParaRPr lang="ru-RU" dirty="0"/>
          </a:p>
        </p:txBody>
      </p:sp>
      <p:sp>
        <p:nvSpPr>
          <p:cNvPr id="3" name="Содержимое 2"/>
          <p:cNvSpPr>
            <a:spLocks noGrp="1"/>
          </p:cNvSpPr>
          <p:nvPr>
            <p:ph idx="1"/>
          </p:nvPr>
        </p:nvSpPr>
        <p:spPr/>
        <p:txBody>
          <a:bodyPr/>
          <a:lstStyle/>
          <a:p>
            <a:pPr algn="just">
              <a:buNone/>
            </a:pPr>
            <a:r>
              <a:rPr lang="ru-RU" dirty="0" smtClean="0"/>
              <a:t>Законодательная база: ФЗ №315-ФЗ «О саморегулируемых организациях» ( п.8,9,10 статьи 13) определяет требования к направлениям инвестирования компенсационного фонда.</a:t>
            </a:r>
          </a:p>
          <a:p>
            <a:pPr algn="just">
              <a:buNone/>
            </a:pPr>
            <a:r>
              <a:rPr lang="ru-RU" dirty="0" smtClean="0"/>
              <a:t>Для СРО строительных отраслей, проектирования и инженерных изысканий кроме того, ст.55.16 Градостроительного кодекса РФ №190-ФЗ</a:t>
            </a:r>
          </a:p>
          <a:p>
            <a:pPr>
              <a:buNone/>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Направления инвестирования компенсационного фонда</a:t>
            </a:r>
            <a:endParaRPr lang="ru-RU" dirty="0"/>
          </a:p>
        </p:txBody>
      </p:sp>
      <p:sp>
        <p:nvSpPr>
          <p:cNvPr id="3" name="Текст 2"/>
          <p:cNvSpPr>
            <a:spLocks noGrp="1"/>
          </p:cNvSpPr>
          <p:nvPr>
            <p:ph type="body" idx="1"/>
          </p:nvPr>
        </p:nvSpPr>
        <p:spPr>
          <a:xfrm>
            <a:off x="428596" y="2244970"/>
            <a:ext cx="3994052" cy="612526"/>
          </a:xfrm>
        </p:spPr>
        <p:txBody>
          <a:bodyPr/>
          <a:lstStyle/>
          <a:p>
            <a:r>
              <a:rPr lang="ru-RU" dirty="0" smtClean="0"/>
              <a:t>В </a:t>
            </a:r>
            <a:r>
              <a:rPr lang="ru-RU" dirty="0" smtClean="0"/>
              <a:t> любом  СРО</a:t>
            </a:r>
            <a:endParaRPr lang="ru-RU" dirty="0"/>
          </a:p>
        </p:txBody>
      </p:sp>
      <p:sp>
        <p:nvSpPr>
          <p:cNvPr id="5" name="Содержимое 4"/>
          <p:cNvSpPr>
            <a:spLocks noGrp="1"/>
          </p:cNvSpPr>
          <p:nvPr>
            <p:ph sz="half" idx="2"/>
          </p:nvPr>
        </p:nvSpPr>
        <p:spPr>
          <a:xfrm>
            <a:off x="428596" y="2857495"/>
            <a:ext cx="3994052" cy="3737223"/>
          </a:xfrm>
        </p:spPr>
        <p:txBody>
          <a:bodyPr>
            <a:normAutofit lnSpcReduction="10000"/>
          </a:bodyPr>
          <a:lstStyle/>
          <a:p>
            <a:pPr marL="566928" indent="-457200" algn="just">
              <a:buFont typeface="+mj-lt"/>
              <a:buAutoNum type="arabicPeriod"/>
            </a:pPr>
            <a:r>
              <a:rPr lang="ru-RU" dirty="0" smtClean="0"/>
              <a:t>Объекты недвижимости (не более 10%)</a:t>
            </a:r>
          </a:p>
          <a:p>
            <a:pPr marL="566928" indent="-457200" algn="just">
              <a:buFont typeface="+mj-lt"/>
              <a:buAutoNum type="arabicPeriod"/>
            </a:pPr>
            <a:r>
              <a:rPr lang="ru-RU" dirty="0" smtClean="0"/>
              <a:t>Государственные ценные бумаги РФ (не менее 10%)</a:t>
            </a:r>
          </a:p>
          <a:p>
            <a:pPr marL="566928" indent="-457200" algn="just">
              <a:buFont typeface="+mj-lt"/>
              <a:buAutoNum type="arabicPeriod"/>
            </a:pPr>
            <a:r>
              <a:rPr lang="ru-RU" dirty="0" smtClean="0"/>
              <a:t>Другие активы, определенные инвестиционной декларацией, принятой СРО</a:t>
            </a:r>
            <a:endParaRPr lang="ru-RU" dirty="0"/>
          </a:p>
        </p:txBody>
      </p:sp>
      <p:sp>
        <p:nvSpPr>
          <p:cNvPr id="4" name="Текст 3"/>
          <p:cNvSpPr>
            <a:spLocks noGrp="1"/>
          </p:cNvSpPr>
          <p:nvPr>
            <p:ph type="body" sz="quarter" idx="3"/>
          </p:nvPr>
        </p:nvSpPr>
        <p:spPr>
          <a:xfrm>
            <a:off x="4714877" y="2244970"/>
            <a:ext cx="4048124" cy="612526"/>
          </a:xfrm>
        </p:spPr>
        <p:txBody>
          <a:bodyPr>
            <a:normAutofit fontScale="85000" lnSpcReduction="10000"/>
          </a:bodyPr>
          <a:lstStyle/>
          <a:p>
            <a:r>
              <a:rPr lang="ru-RU" sz="1400" dirty="0" smtClean="0"/>
              <a:t>В СРО отраслей строительства, проектирования и инженерных изысканий</a:t>
            </a:r>
            <a:endParaRPr lang="ru-RU" sz="1400" dirty="0"/>
          </a:p>
        </p:txBody>
      </p:sp>
      <p:sp>
        <p:nvSpPr>
          <p:cNvPr id="6" name="Содержимое 5"/>
          <p:cNvSpPr>
            <a:spLocks noGrp="1"/>
          </p:cNvSpPr>
          <p:nvPr>
            <p:ph sz="quarter" idx="4"/>
          </p:nvPr>
        </p:nvSpPr>
        <p:spPr>
          <a:xfrm>
            <a:off x="4714876" y="2857495"/>
            <a:ext cx="4045203" cy="3737223"/>
          </a:xfrm>
        </p:spPr>
        <p:txBody>
          <a:bodyPr/>
          <a:lstStyle/>
          <a:p>
            <a:pPr marL="566928" indent="-457200" algn="just">
              <a:buFont typeface="+mj-lt"/>
              <a:buAutoNum type="arabicPeriod"/>
            </a:pPr>
            <a:r>
              <a:rPr lang="ru-RU" dirty="0" smtClean="0"/>
              <a:t>Только в депозиты и (или) депозитные сертификаты российских кредитных организаций.</a:t>
            </a:r>
          </a:p>
          <a:p>
            <a:pPr marL="566928" indent="-457200" algn="just">
              <a:buFont typeface="+mj-lt"/>
              <a:buAutoNum type="arabicPeriod"/>
            </a:pPr>
            <a:r>
              <a:rPr lang="ru-RU" dirty="0" smtClean="0"/>
              <a:t>Не допустимо также открытие депозиты в иностранной валюте</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000" b="1" dirty="0" smtClean="0"/>
              <a:t>Причины более жестких требований по размещению компенсационного фонда в СРО строительных отраслей, проектирования и инженерных изысканий</a:t>
            </a:r>
            <a:endParaRPr lang="ru-RU" sz="2000" b="1" dirty="0"/>
          </a:p>
        </p:txBody>
      </p:sp>
      <p:sp>
        <p:nvSpPr>
          <p:cNvPr id="3" name="Содержимое 2"/>
          <p:cNvSpPr>
            <a:spLocks noGrp="1"/>
          </p:cNvSpPr>
          <p:nvPr>
            <p:ph idx="1"/>
          </p:nvPr>
        </p:nvSpPr>
        <p:spPr/>
        <p:txBody>
          <a:bodyPr/>
          <a:lstStyle/>
          <a:p>
            <a:pPr algn="just"/>
            <a:r>
              <a:rPr lang="ru-RU" dirty="0" smtClean="0"/>
              <a:t>Сохранение и увеличение размера компенсационного фонда</a:t>
            </a:r>
          </a:p>
          <a:p>
            <a:pPr algn="just"/>
            <a:r>
              <a:rPr lang="ru-RU" dirty="0" smtClean="0"/>
              <a:t>Исключение рисков утраты части компенсационного фонда в результате </a:t>
            </a:r>
            <a:r>
              <a:rPr lang="ru-RU" dirty="0" err="1" smtClean="0"/>
              <a:t>волатильности</a:t>
            </a:r>
            <a:r>
              <a:rPr lang="ru-RU" dirty="0" smtClean="0"/>
              <a:t> курса иностранной валюты</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t>Нарушения в области инвестирования СРО средств компенсационного фонда</a:t>
            </a:r>
            <a:endParaRPr lang="ru-RU" sz="2800" b="1" dirty="0"/>
          </a:p>
        </p:txBody>
      </p:sp>
      <p:sp>
        <p:nvSpPr>
          <p:cNvPr id="3" name="Содержимое 2"/>
          <p:cNvSpPr>
            <a:spLocks noGrp="1"/>
          </p:cNvSpPr>
          <p:nvPr>
            <p:ph idx="1"/>
          </p:nvPr>
        </p:nvSpPr>
        <p:spPr/>
        <p:txBody>
          <a:bodyPr>
            <a:normAutofit/>
          </a:bodyPr>
          <a:lstStyle/>
          <a:p>
            <a:pPr algn="just"/>
            <a:r>
              <a:rPr lang="ru-RU" sz="2400" dirty="0" smtClean="0"/>
              <a:t>По данным исследования НАМИС (Национального </a:t>
            </a:r>
            <a:r>
              <a:rPr lang="ru-RU" sz="2400" dirty="0" err="1" smtClean="0"/>
              <a:t>Агенства</a:t>
            </a:r>
            <a:r>
              <a:rPr lang="ru-RU" sz="2400" dirty="0" smtClean="0"/>
              <a:t> Мониторинга и Статистики) (было охвачено 506 СРО, в том числе 273 – в области строительства, 193 – в области проектирования и 40 – в области инженерных изысканий)  у 15 Партнерств обнаружены объекты инвестирования, не предусмотренные законодательством:</a:t>
            </a:r>
          </a:p>
          <a:p>
            <a:pPr algn="just"/>
            <a:r>
              <a:rPr lang="ru-RU" sz="2400" dirty="0" smtClean="0"/>
              <a:t>Паевой инвестиционный фонд</a:t>
            </a:r>
          </a:p>
          <a:p>
            <a:pPr algn="just"/>
            <a:r>
              <a:rPr lang="ru-RU" sz="2400" dirty="0" smtClean="0"/>
              <a:t>Банковский депозит в иностранной валюте</a:t>
            </a:r>
          </a:p>
          <a:p>
            <a:pPr algn="just"/>
            <a:r>
              <a:rPr lang="ru-RU" sz="2400" dirty="0" smtClean="0"/>
              <a:t>Объекты недвижимости и государственные ценные бумаги</a:t>
            </a:r>
            <a:r>
              <a:rPr lang="ru-RU" sz="2000" dirty="0" smtClean="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785794"/>
            <a:ext cx="8329642" cy="1143008"/>
          </a:xfrm>
        </p:spPr>
        <p:txBody>
          <a:bodyPr>
            <a:normAutofit fontScale="90000"/>
          </a:bodyPr>
          <a:lstStyle/>
          <a:p>
            <a:pPr algn="ctr"/>
            <a:r>
              <a:rPr lang="ru-RU" sz="2700" b="1" dirty="0" smtClean="0"/>
              <a:t>Перечень СРО, нарушивших требования об источнике инвестирования компенсационного фонда</a:t>
            </a:r>
            <a:r>
              <a:rPr lang="ru-RU" b="1" dirty="0" smtClean="0"/>
              <a:t/>
            </a:r>
            <a:br>
              <a:rPr lang="ru-RU" b="1" dirty="0" smtClean="0"/>
            </a:br>
            <a:endParaRPr lang="ru-RU" b="1" dirty="0"/>
          </a:p>
        </p:txBody>
      </p:sp>
      <p:sp>
        <p:nvSpPr>
          <p:cNvPr id="3" name="Содержимое 2"/>
          <p:cNvSpPr>
            <a:spLocks noGrp="1"/>
          </p:cNvSpPr>
          <p:nvPr>
            <p:ph idx="1"/>
          </p:nvPr>
        </p:nvSpPr>
        <p:spPr>
          <a:xfrm>
            <a:off x="357158" y="1785926"/>
            <a:ext cx="8329642" cy="4788610"/>
          </a:xfrm>
        </p:spPr>
        <p:txBody>
          <a:bodyPr>
            <a:normAutofit/>
          </a:bodyPr>
          <a:lstStyle/>
          <a:p>
            <a:r>
              <a:rPr lang="ru-RU" sz="2000" dirty="0" smtClean="0"/>
              <a:t>НП СРО «</a:t>
            </a:r>
            <a:r>
              <a:rPr lang="ru-RU" sz="2000" dirty="0" err="1" smtClean="0"/>
              <a:t>КубаньСтройИзыскания</a:t>
            </a:r>
            <a:r>
              <a:rPr lang="ru-RU" sz="2000" dirty="0" smtClean="0"/>
              <a:t>»</a:t>
            </a:r>
          </a:p>
          <a:p>
            <a:r>
              <a:rPr lang="ru-RU" sz="2000" dirty="0" smtClean="0"/>
              <a:t>СРО НП ГК «</a:t>
            </a:r>
            <a:r>
              <a:rPr lang="ru-RU" sz="2000" dirty="0" err="1" smtClean="0"/>
              <a:t>Промстройпроект</a:t>
            </a:r>
            <a:r>
              <a:rPr lang="ru-RU" sz="2000" dirty="0" smtClean="0"/>
              <a:t>»</a:t>
            </a:r>
          </a:p>
          <a:p>
            <a:r>
              <a:rPr lang="ru-RU" sz="2000" dirty="0" smtClean="0"/>
              <a:t>НП СРО «МОИИС»</a:t>
            </a:r>
          </a:p>
          <a:p>
            <a:r>
              <a:rPr lang="ru-RU" sz="2000" dirty="0" smtClean="0"/>
              <a:t>СРО НП «ИРОСК»</a:t>
            </a:r>
          </a:p>
          <a:p>
            <a:r>
              <a:rPr lang="ru-RU" sz="2000" dirty="0" smtClean="0"/>
              <a:t>СРО НП «БОИ»</a:t>
            </a:r>
          </a:p>
          <a:p>
            <a:r>
              <a:rPr lang="ru-RU" sz="2000" dirty="0" smtClean="0"/>
              <a:t>СРО НП «</a:t>
            </a:r>
            <a:r>
              <a:rPr lang="ru-RU" sz="2000" dirty="0" err="1" smtClean="0"/>
              <a:t>БайкалРегионПроект</a:t>
            </a:r>
            <a:r>
              <a:rPr lang="ru-RU" sz="2000" dirty="0" smtClean="0"/>
              <a:t>»</a:t>
            </a:r>
          </a:p>
          <a:p>
            <a:r>
              <a:rPr lang="ru-RU" sz="2000" dirty="0" smtClean="0"/>
              <a:t>НП «ПГАП (СРО)»</a:t>
            </a:r>
          </a:p>
          <a:p>
            <a:r>
              <a:rPr lang="ru-RU" sz="2000" dirty="0" smtClean="0"/>
              <a:t>НП СРО «СК-АСПО»</a:t>
            </a:r>
          </a:p>
          <a:p>
            <a:r>
              <a:rPr lang="ru-RU" sz="2000" dirty="0" smtClean="0"/>
              <a:t>СРО НП «</a:t>
            </a:r>
            <a:r>
              <a:rPr lang="ru-RU" sz="2000" dirty="0" err="1" smtClean="0"/>
              <a:t>СредВолгСтрой</a:t>
            </a:r>
            <a:r>
              <a:rPr lang="ru-RU" sz="2000" dirty="0" smtClean="0"/>
              <a:t>»</a:t>
            </a:r>
          </a:p>
          <a:p>
            <a:r>
              <a:rPr lang="ru-RU" sz="2000" dirty="0" smtClean="0"/>
              <a:t>НА СРО «СГС»</a:t>
            </a:r>
          </a:p>
          <a:p>
            <a:r>
              <a:rPr lang="ru-RU" sz="2000" dirty="0" smtClean="0"/>
              <a:t>СРО НП «</a:t>
            </a:r>
            <a:r>
              <a:rPr lang="ru-RU" sz="2000" dirty="0" err="1" smtClean="0"/>
              <a:t>Западуралстрой</a:t>
            </a:r>
            <a:r>
              <a:rPr lang="ru-RU" sz="2000" dirty="0" smtClean="0"/>
              <a:t>»</a:t>
            </a:r>
          </a:p>
          <a:p>
            <a:r>
              <a:rPr lang="ru-RU" sz="2000" dirty="0" smtClean="0"/>
              <a:t>СРО НП «ПЕРЕСВЕТ»</a:t>
            </a:r>
          </a:p>
          <a:p>
            <a:r>
              <a:rPr lang="ru-RU" sz="2000" dirty="0" smtClean="0"/>
              <a:t>СРО НП «Строители Поволжья»</a:t>
            </a:r>
          </a:p>
          <a:p>
            <a:r>
              <a:rPr lang="ru-RU" sz="2000" dirty="0" smtClean="0"/>
              <a:t>НП СРО «ГПС»</a:t>
            </a:r>
          </a:p>
          <a:p>
            <a:r>
              <a:rPr lang="ru-RU" sz="2000" dirty="0" smtClean="0"/>
              <a:t>НП СРО «</a:t>
            </a:r>
            <a:r>
              <a:rPr lang="ru-RU" sz="2000" dirty="0" err="1" smtClean="0"/>
              <a:t>ГлавСтрой</a:t>
            </a:r>
            <a:r>
              <a:rPr lang="ru-RU" sz="2000" dirty="0" smtClean="0"/>
              <a:t>»</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b="1" dirty="0" smtClean="0"/>
              <a:t>Проблема ликвидности банковских депозитов как объекта инвестирования компенсационного фонда</a:t>
            </a:r>
            <a:endParaRPr lang="ru-RU" sz="2400" b="1" dirty="0"/>
          </a:p>
        </p:txBody>
      </p:sp>
      <p:sp>
        <p:nvSpPr>
          <p:cNvPr id="3" name="Содержимое 2"/>
          <p:cNvSpPr>
            <a:spLocks noGrp="1"/>
          </p:cNvSpPr>
          <p:nvPr>
            <p:ph idx="1"/>
          </p:nvPr>
        </p:nvSpPr>
        <p:spPr/>
        <p:txBody>
          <a:bodyPr/>
          <a:lstStyle/>
          <a:p>
            <a:r>
              <a:rPr lang="ru-RU" sz="1400" dirty="0" smtClean="0"/>
              <a:t>Проблема отзыва лицензий у банков, держателей депозитов СРО приводит к обесцениванию вложений.</a:t>
            </a:r>
          </a:p>
          <a:p>
            <a:endParaRPr lang="ru-RU" dirty="0"/>
          </a:p>
        </p:txBody>
      </p:sp>
      <p:graphicFrame>
        <p:nvGraphicFramePr>
          <p:cNvPr id="4" name="Таблица 3"/>
          <p:cNvGraphicFramePr>
            <a:graphicFrameLocks noGrp="1"/>
          </p:cNvGraphicFramePr>
          <p:nvPr/>
        </p:nvGraphicFramePr>
        <p:xfrm>
          <a:off x="857224" y="2714620"/>
          <a:ext cx="7603208" cy="2987040"/>
        </p:xfrm>
        <a:graphic>
          <a:graphicData uri="http://schemas.openxmlformats.org/drawingml/2006/table">
            <a:tbl>
              <a:tblPr firstRow="1" bandRow="1">
                <a:tableStyleId>{5C22544A-7EE6-4342-B048-85BDC9FD1C3A}</a:tableStyleId>
              </a:tblPr>
              <a:tblGrid>
                <a:gridCol w="571504"/>
                <a:gridCol w="2845602"/>
                <a:gridCol w="2457910"/>
                <a:gridCol w="1728192"/>
              </a:tblGrid>
              <a:tr h="0">
                <a:tc>
                  <a:txBody>
                    <a:bodyPr/>
                    <a:lstStyle/>
                    <a:p>
                      <a:r>
                        <a:rPr lang="ru-RU" sz="1400" dirty="0" smtClean="0"/>
                        <a:t>№</a:t>
                      </a:r>
                      <a:r>
                        <a:rPr lang="ru-RU" sz="1400" baseline="0" dirty="0" smtClean="0"/>
                        <a:t> </a:t>
                      </a:r>
                      <a:r>
                        <a:rPr lang="ru-RU" sz="1400" baseline="0" dirty="0" err="1" smtClean="0"/>
                        <a:t>п</a:t>
                      </a:r>
                      <a:r>
                        <a:rPr lang="ru-RU" sz="1400" baseline="0" dirty="0" smtClean="0"/>
                        <a:t>/</a:t>
                      </a:r>
                      <a:r>
                        <a:rPr lang="ru-RU" sz="1400" baseline="0" dirty="0" err="1" smtClean="0"/>
                        <a:t>п</a:t>
                      </a:r>
                      <a:endParaRPr lang="ru-RU" sz="1400" dirty="0"/>
                    </a:p>
                  </a:txBody>
                  <a:tcPr/>
                </a:tc>
                <a:tc>
                  <a:txBody>
                    <a:bodyPr/>
                    <a:lstStyle/>
                    <a:p>
                      <a:r>
                        <a:rPr lang="ru-RU" sz="1400" dirty="0" smtClean="0"/>
                        <a:t>Банк</a:t>
                      </a:r>
                      <a:endParaRPr lang="ru-RU" sz="1400" dirty="0"/>
                    </a:p>
                  </a:txBody>
                  <a:tcPr/>
                </a:tc>
                <a:tc>
                  <a:txBody>
                    <a:bodyPr/>
                    <a:lstStyle/>
                    <a:p>
                      <a:r>
                        <a:rPr lang="ru-RU" sz="1400" dirty="0" smtClean="0"/>
                        <a:t>Дата отзыва лицензии</a:t>
                      </a:r>
                      <a:endParaRPr lang="ru-RU" sz="1400" dirty="0"/>
                    </a:p>
                  </a:txBody>
                  <a:tcPr/>
                </a:tc>
                <a:tc>
                  <a:txBody>
                    <a:bodyPr/>
                    <a:lstStyle/>
                    <a:p>
                      <a:r>
                        <a:rPr lang="ru-RU" sz="1400" dirty="0" smtClean="0"/>
                        <a:t>Количество СРО, которые размести ли средства</a:t>
                      </a:r>
                      <a:endParaRPr lang="ru-RU" sz="1400" dirty="0"/>
                    </a:p>
                  </a:txBody>
                  <a:tcPr/>
                </a:tc>
              </a:tr>
              <a:tr h="0">
                <a:tc>
                  <a:txBody>
                    <a:bodyPr/>
                    <a:lstStyle/>
                    <a:p>
                      <a:r>
                        <a:rPr lang="ru-RU" sz="1600" dirty="0" smtClean="0"/>
                        <a:t>1.</a:t>
                      </a:r>
                      <a:endParaRPr lang="ru-RU" sz="1600" dirty="0"/>
                    </a:p>
                  </a:txBody>
                  <a:tcPr/>
                </a:tc>
                <a:tc>
                  <a:txBody>
                    <a:bodyPr/>
                    <a:lstStyle/>
                    <a:p>
                      <a:r>
                        <a:rPr lang="ru-RU" sz="1600" dirty="0" smtClean="0"/>
                        <a:t>ОАО «</a:t>
                      </a:r>
                      <a:r>
                        <a:rPr lang="ru-RU" sz="1600" dirty="0" err="1" smtClean="0"/>
                        <a:t>НОМОС-Региобанк</a:t>
                      </a:r>
                      <a:r>
                        <a:rPr lang="ru-RU" sz="1600" dirty="0" smtClean="0"/>
                        <a:t>»</a:t>
                      </a:r>
                      <a:endParaRPr lang="ru-RU" sz="1600" dirty="0"/>
                    </a:p>
                  </a:txBody>
                  <a:tcPr/>
                </a:tc>
                <a:tc>
                  <a:txBody>
                    <a:bodyPr/>
                    <a:lstStyle/>
                    <a:p>
                      <a:r>
                        <a:rPr lang="ru-RU" sz="1600" dirty="0" smtClean="0"/>
                        <a:t>08.07.2013</a:t>
                      </a:r>
                      <a:endParaRPr lang="ru-RU" sz="1600" dirty="0"/>
                    </a:p>
                  </a:txBody>
                  <a:tcPr/>
                </a:tc>
                <a:tc>
                  <a:txBody>
                    <a:bodyPr/>
                    <a:lstStyle/>
                    <a:p>
                      <a:r>
                        <a:rPr lang="ru-RU" sz="1600" dirty="0" smtClean="0"/>
                        <a:t>1</a:t>
                      </a:r>
                      <a:endParaRPr lang="ru-RU" sz="1600" dirty="0"/>
                    </a:p>
                  </a:txBody>
                  <a:tcPr/>
                </a:tc>
              </a:tr>
              <a:tr h="0">
                <a:tc>
                  <a:txBody>
                    <a:bodyPr/>
                    <a:lstStyle/>
                    <a:p>
                      <a:r>
                        <a:rPr lang="ru-RU" sz="1600" dirty="0" smtClean="0"/>
                        <a:t>2.</a:t>
                      </a:r>
                      <a:endParaRPr lang="ru-RU" sz="1600" dirty="0"/>
                    </a:p>
                  </a:txBody>
                  <a:tcPr/>
                </a:tc>
                <a:tc>
                  <a:txBody>
                    <a:bodyPr/>
                    <a:lstStyle/>
                    <a:p>
                      <a:r>
                        <a:rPr lang="ru-RU" sz="1600" dirty="0" smtClean="0"/>
                        <a:t>КБ «Первый Экспресс» (ОАО)</a:t>
                      </a:r>
                      <a:endParaRPr lang="ru-RU" sz="1600" dirty="0"/>
                    </a:p>
                  </a:txBody>
                  <a:tcPr/>
                </a:tc>
                <a:tc>
                  <a:txBody>
                    <a:bodyPr/>
                    <a:lstStyle/>
                    <a:p>
                      <a:r>
                        <a:rPr lang="ru-RU" sz="1600" dirty="0" smtClean="0"/>
                        <a:t>28.10.2013</a:t>
                      </a:r>
                      <a:endParaRPr lang="ru-RU" sz="1600" dirty="0"/>
                    </a:p>
                  </a:txBody>
                  <a:tcPr/>
                </a:tc>
                <a:tc>
                  <a:txBody>
                    <a:bodyPr/>
                    <a:lstStyle/>
                    <a:p>
                      <a:r>
                        <a:rPr lang="ru-RU" sz="1600" dirty="0" smtClean="0"/>
                        <a:t>2</a:t>
                      </a:r>
                      <a:endParaRPr lang="ru-RU" sz="1600" dirty="0"/>
                    </a:p>
                  </a:txBody>
                  <a:tcPr/>
                </a:tc>
              </a:tr>
              <a:tr h="0">
                <a:tc>
                  <a:txBody>
                    <a:bodyPr/>
                    <a:lstStyle/>
                    <a:p>
                      <a:r>
                        <a:rPr lang="ru-RU" sz="1600" dirty="0" smtClean="0"/>
                        <a:t>3.</a:t>
                      </a:r>
                      <a:endParaRPr lang="ru-RU" sz="1600" dirty="0"/>
                    </a:p>
                  </a:txBody>
                  <a:tcPr/>
                </a:tc>
                <a:tc>
                  <a:txBody>
                    <a:bodyPr/>
                    <a:lstStyle/>
                    <a:p>
                      <a:r>
                        <a:rPr lang="ru-RU" sz="1600" dirty="0" smtClean="0"/>
                        <a:t>ОАО «</a:t>
                      </a:r>
                      <a:r>
                        <a:rPr lang="ru-RU" sz="1600" dirty="0" err="1" smtClean="0"/>
                        <a:t>ТрансКредитБанк</a:t>
                      </a:r>
                      <a:r>
                        <a:rPr lang="ru-RU" sz="1600" dirty="0" smtClean="0"/>
                        <a:t>»</a:t>
                      </a:r>
                      <a:endParaRPr lang="ru-RU" sz="1600" dirty="0"/>
                    </a:p>
                  </a:txBody>
                  <a:tcPr/>
                </a:tc>
                <a:tc>
                  <a:txBody>
                    <a:bodyPr/>
                    <a:lstStyle/>
                    <a:p>
                      <a:r>
                        <a:rPr lang="ru-RU" sz="1600" dirty="0" smtClean="0"/>
                        <a:t>01.11.2013</a:t>
                      </a:r>
                      <a:endParaRPr lang="ru-RU" sz="1600" dirty="0"/>
                    </a:p>
                  </a:txBody>
                  <a:tcPr/>
                </a:tc>
                <a:tc>
                  <a:txBody>
                    <a:bodyPr/>
                    <a:lstStyle/>
                    <a:p>
                      <a:r>
                        <a:rPr lang="ru-RU" sz="1600" dirty="0" smtClean="0"/>
                        <a:t>1</a:t>
                      </a:r>
                      <a:endParaRPr lang="ru-RU" sz="1600" dirty="0"/>
                    </a:p>
                  </a:txBody>
                  <a:tcPr/>
                </a:tc>
              </a:tr>
              <a:tr h="0">
                <a:tc>
                  <a:txBody>
                    <a:bodyPr/>
                    <a:lstStyle/>
                    <a:p>
                      <a:r>
                        <a:rPr lang="ru-RU" sz="1600" dirty="0" smtClean="0"/>
                        <a:t>4.</a:t>
                      </a:r>
                      <a:endParaRPr lang="ru-RU" sz="1600" dirty="0"/>
                    </a:p>
                  </a:txBody>
                  <a:tcPr/>
                </a:tc>
                <a:tc>
                  <a:txBody>
                    <a:bodyPr/>
                    <a:lstStyle/>
                    <a:p>
                      <a:r>
                        <a:rPr lang="ru-RU" sz="1600" dirty="0" smtClean="0"/>
                        <a:t>ОАО «КБ «Мастер-Банк»</a:t>
                      </a:r>
                      <a:endParaRPr lang="ru-RU" sz="1600" dirty="0"/>
                    </a:p>
                  </a:txBody>
                  <a:tcPr/>
                </a:tc>
                <a:tc>
                  <a:txBody>
                    <a:bodyPr/>
                    <a:lstStyle/>
                    <a:p>
                      <a:r>
                        <a:rPr lang="ru-RU" sz="1600" dirty="0" smtClean="0"/>
                        <a:t>20.11.2013</a:t>
                      </a:r>
                      <a:endParaRPr lang="ru-RU" sz="1600" dirty="0"/>
                    </a:p>
                  </a:txBody>
                  <a:tcPr/>
                </a:tc>
                <a:tc>
                  <a:txBody>
                    <a:bodyPr/>
                    <a:lstStyle/>
                    <a:p>
                      <a:r>
                        <a:rPr lang="ru-RU" sz="1600" dirty="0" smtClean="0"/>
                        <a:t>13</a:t>
                      </a:r>
                      <a:endParaRPr lang="ru-RU" sz="1600" dirty="0"/>
                    </a:p>
                  </a:txBody>
                  <a:tcPr/>
                </a:tc>
              </a:tr>
              <a:tr h="0">
                <a:tc>
                  <a:txBody>
                    <a:bodyPr/>
                    <a:lstStyle/>
                    <a:p>
                      <a:r>
                        <a:rPr lang="ru-RU" sz="1600" dirty="0" smtClean="0"/>
                        <a:t>5.</a:t>
                      </a:r>
                      <a:endParaRPr lang="ru-RU" sz="1600" dirty="0"/>
                    </a:p>
                  </a:txBody>
                  <a:tcPr/>
                </a:tc>
                <a:tc>
                  <a:txBody>
                    <a:bodyPr/>
                    <a:lstStyle/>
                    <a:p>
                      <a:r>
                        <a:rPr lang="ru-RU" sz="1600" dirty="0" smtClean="0"/>
                        <a:t>ОАО «АКБ «</a:t>
                      </a:r>
                      <a:r>
                        <a:rPr lang="ru-RU" sz="1600" dirty="0" err="1" smtClean="0"/>
                        <a:t>Инвестбанк</a:t>
                      </a:r>
                      <a:r>
                        <a:rPr lang="ru-RU" sz="1600" dirty="0" smtClean="0"/>
                        <a:t>»</a:t>
                      </a:r>
                      <a:endParaRPr lang="ru-RU" sz="1600" dirty="0"/>
                    </a:p>
                  </a:txBody>
                  <a:tcPr/>
                </a:tc>
                <a:tc>
                  <a:txBody>
                    <a:bodyPr/>
                    <a:lstStyle/>
                    <a:p>
                      <a:r>
                        <a:rPr lang="ru-RU" sz="1600" dirty="0" smtClean="0"/>
                        <a:t>13.12.13</a:t>
                      </a:r>
                      <a:endParaRPr lang="ru-RU" sz="1600" dirty="0"/>
                    </a:p>
                  </a:txBody>
                  <a:tcPr/>
                </a:tc>
                <a:tc>
                  <a:txBody>
                    <a:bodyPr/>
                    <a:lstStyle/>
                    <a:p>
                      <a:r>
                        <a:rPr lang="ru-RU" sz="1600" dirty="0" smtClean="0"/>
                        <a:t>7</a:t>
                      </a:r>
                      <a:endParaRPr lang="ru-RU" sz="1600" dirty="0"/>
                    </a:p>
                  </a:txBody>
                  <a:tcPr/>
                </a:tc>
              </a:tr>
              <a:tr h="0">
                <a:tc>
                  <a:txBody>
                    <a:bodyPr/>
                    <a:lstStyle/>
                    <a:p>
                      <a:r>
                        <a:rPr lang="ru-RU" sz="1600" dirty="0" smtClean="0"/>
                        <a:t>6.</a:t>
                      </a:r>
                      <a:endParaRPr lang="ru-RU" sz="1600" dirty="0"/>
                    </a:p>
                  </a:txBody>
                  <a:tcPr/>
                </a:tc>
                <a:tc>
                  <a:txBody>
                    <a:bodyPr/>
                    <a:lstStyle/>
                    <a:p>
                      <a:r>
                        <a:rPr lang="ru-RU" sz="1600" dirty="0" smtClean="0"/>
                        <a:t>ООО «Коммерческий банк «Монолит»</a:t>
                      </a:r>
                      <a:endParaRPr lang="ru-RU" sz="1600" dirty="0"/>
                    </a:p>
                  </a:txBody>
                  <a:tcPr/>
                </a:tc>
                <a:tc>
                  <a:txBody>
                    <a:bodyPr/>
                    <a:lstStyle/>
                    <a:p>
                      <a:r>
                        <a:rPr lang="ru-RU" sz="1600" dirty="0" smtClean="0"/>
                        <a:t>05.03.2014</a:t>
                      </a:r>
                      <a:endParaRPr lang="ru-RU" sz="1600" dirty="0"/>
                    </a:p>
                  </a:txBody>
                  <a:tcPr/>
                </a:tc>
                <a:tc>
                  <a:txBody>
                    <a:bodyPr/>
                    <a:lstStyle/>
                    <a:p>
                      <a:r>
                        <a:rPr lang="ru-RU" sz="1600" dirty="0" smtClean="0"/>
                        <a:t>2</a:t>
                      </a:r>
                      <a:endParaRPr lang="ru-RU" sz="1600" dirty="0"/>
                    </a:p>
                  </a:txBody>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одульная">
  <a:themeElements>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Модульная">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Моду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289</TotalTime>
  <Words>2824</Words>
  <Application>Microsoft Office PowerPoint</Application>
  <PresentationFormat>Экран (4:3)</PresentationFormat>
  <Paragraphs>291</Paragraphs>
  <Slides>37</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37</vt:i4>
      </vt:variant>
    </vt:vector>
  </HeadingPairs>
  <TitlesOfParts>
    <vt:vector size="38" baseType="lpstr">
      <vt:lpstr>Модульная</vt:lpstr>
      <vt:lpstr>Анализ состава и размера компенсационных фондов саморегулируемых организаций</vt:lpstr>
      <vt:lpstr>Проблемы к обсуждению</vt:lpstr>
      <vt:lpstr>Компенсационный фонд</vt:lpstr>
      <vt:lpstr>Направления инвестирования компенсационного фонда</vt:lpstr>
      <vt:lpstr>Направления инвестирования компенсационного фонда</vt:lpstr>
      <vt:lpstr>Причины более жестких требований по размещению компенсационного фонда в СРО строительных отраслей, проектирования и инженерных изысканий</vt:lpstr>
      <vt:lpstr>Нарушения в области инвестирования СРО средств компенсационного фонда</vt:lpstr>
      <vt:lpstr>Перечень СРО, нарушивших требования об источнике инвестирования компенсационного фонда </vt:lpstr>
      <vt:lpstr>Проблема ликвидности банковских депозитов как объекта инвестирования компенсационного фонда</vt:lpstr>
      <vt:lpstr>Проблема ликвидности банковских депозитов как объекта инвестирования компенсационного фонда</vt:lpstr>
      <vt:lpstr>Проблема ликвидности банковских депозитов как объекта инвестирования компенсационного фонда</vt:lpstr>
      <vt:lpstr>Проблема ликвидности банковских депозитов как объекта инвестирования компенсационного фонда</vt:lpstr>
      <vt:lpstr>Ответственность по обязательствам членов саморегулируемых организаций</vt:lpstr>
      <vt:lpstr>Ответственность по обязательствам членов саморегулируемых организаций</vt:lpstr>
      <vt:lpstr>Статья 60. Градостроительного Кодекса «Возмещение вреда, причиненного вследствие разрушения, повреждения объекта капитального строительства, нарушения требований безопасности при строительстве объекта капитального строительства, требований к обеспечению безопасной эксплуатации здания, сооружения» предусматривает следующие виды (объем) ответственности: </vt:lpstr>
      <vt:lpstr>Ответственность по обязательствам членов саморегулируемых организаций</vt:lpstr>
      <vt:lpstr>Ответственность по обязательствам членов саморегулируемых организаций</vt:lpstr>
      <vt:lpstr>Информационная открытость в отношении компенсационного фонда</vt:lpstr>
      <vt:lpstr>Информационная открытость в отношении компенсационного фонда</vt:lpstr>
      <vt:lpstr>Информационная открытость в отношении компенсационного фонда</vt:lpstr>
      <vt:lpstr>Информационная открытость в отношении компенсационного фонда</vt:lpstr>
      <vt:lpstr>Аудит саморегулируемых организаций</vt:lpstr>
      <vt:lpstr>Понятие аудита и аудиторской деятельности</vt:lpstr>
      <vt:lpstr>Аудитор и аудиторская организация</vt:lpstr>
      <vt:lpstr>Обязательный аудит</vt:lpstr>
      <vt:lpstr>Обязательный аудит СРО</vt:lpstr>
      <vt:lpstr>Аудиторское заключение</vt:lpstr>
      <vt:lpstr>Виды аудиторского заключения</vt:lpstr>
      <vt:lpstr>Специфика аудита СРО</vt:lpstr>
      <vt:lpstr>Оценка системы внутреннего контроля</vt:lpstr>
      <vt:lpstr>Оценка системы бухгалтерского учета</vt:lpstr>
      <vt:lpstr>Изучаемая в ходе аудита информация</vt:lpstr>
      <vt:lpstr>Аудиторские процедуры</vt:lpstr>
      <vt:lpstr>Программа аудиторской проверки</vt:lpstr>
      <vt:lpstr>Программа аудиторской проверки</vt:lpstr>
      <vt:lpstr>Программа аудиторской проверки</vt:lpstr>
      <vt:lpstr>Спасибо за внимание </vt:lpstr>
    </vt:vector>
  </TitlesOfParts>
  <Company>Krokoz™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Анализ состава и размера компенсационных фондов саморегулируемых организаций</dc:title>
  <dc:creator>Марина</dc:creator>
  <cp:lastModifiedBy>Марина</cp:lastModifiedBy>
  <cp:revision>42</cp:revision>
  <dcterms:created xsi:type="dcterms:W3CDTF">2014-11-20T13:46:50Z</dcterms:created>
  <dcterms:modified xsi:type="dcterms:W3CDTF">2014-11-21T12:36:31Z</dcterms:modified>
</cp:coreProperties>
</file>