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Уровень текста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Текст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Уровень текста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Уровень текста 1</a:t>
            </a:r>
          </a:p>
          <a:p>
            <a:pPr lvl="1">
              <a:defRPr sz="1800"/>
            </a:pPr>
            <a:r>
              <a:rPr sz="2800"/>
              <a:t>Уровень текста 2</a:t>
            </a:r>
          </a:p>
          <a:p>
            <a:pPr lvl="2">
              <a:defRPr sz="1800"/>
            </a:pPr>
            <a:r>
              <a:rPr sz="2800"/>
              <a:t>Уровень текста 3</a:t>
            </a:r>
          </a:p>
          <a:p>
            <a:pPr lvl="3">
              <a:defRPr sz="1800"/>
            </a:pPr>
            <a:r>
              <a:rPr sz="2800"/>
              <a:t>Уровень текста 4</a:t>
            </a:r>
          </a:p>
          <a:p>
            <a:pPr lvl="4">
              <a:defRPr sz="1800"/>
            </a:pPr>
            <a:r>
              <a:rPr sz="2800"/>
              <a:t>Уровень текста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Уровень текста 1</a:t>
            </a:r>
          </a:p>
          <a:p>
            <a:pPr lvl="1">
              <a:defRPr sz="1800" b="0"/>
            </a:pPr>
            <a:r>
              <a:rPr sz="2400" b="1"/>
              <a:t>Уровень текста 2</a:t>
            </a:r>
          </a:p>
          <a:p>
            <a:pPr lvl="2">
              <a:defRPr sz="1800" b="0"/>
            </a:pPr>
            <a:r>
              <a:rPr sz="2400" b="1"/>
              <a:t>Уровень текста 3</a:t>
            </a:r>
          </a:p>
          <a:p>
            <a:pPr lvl="3">
              <a:defRPr sz="1800" b="0"/>
            </a:pPr>
            <a:r>
              <a:rPr sz="2400" b="1"/>
              <a:t>Уровень текста 4</a:t>
            </a:r>
          </a:p>
          <a:p>
            <a:pPr lvl="4">
              <a:defRPr sz="1800" b="0"/>
            </a:pPr>
            <a:r>
              <a:rPr sz="2400" b="1"/>
              <a:t>Уровень текста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Текст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Текст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Уровень текста 1</a:t>
            </a:r>
          </a:p>
          <a:p>
            <a:pPr lvl="1">
              <a:defRPr sz="1800"/>
            </a:pPr>
            <a:r>
              <a:rPr sz="1400"/>
              <a:t>Уровень текста 2</a:t>
            </a:r>
          </a:p>
          <a:p>
            <a:pPr lvl="2">
              <a:defRPr sz="1800"/>
            </a:pPr>
            <a:r>
              <a:rPr sz="1400"/>
              <a:t>Уровень текста 3</a:t>
            </a:r>
          </a:p>
          <a:p>
            <a:pPr lvl="3">
              <a:defRPr sz="1800"/>
            </a:pPr>
            <a:r>
              <a:rPr sz="1400"/>
              <a:t>Уровень текста 4</a:t>
            </a:r>
          </a:p>
          <a:p>
            <a:pPr lvl="4">
              <a:defRPr sz="1800"/>
            </a:pPr>
            <a:r>
              <a:rPr sz="1400"/>
              <a:t>Уровень текста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Текст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685800" y="1556792"/>
            <a:ext cx="7772400" cy="2043659"/>
          </a:xfrm>
          <a:prstGeom prst="rect">
            <a:avLst/>
          </a:prstGeom>
          <a:gradFill>
            <a:gsLst>
              <a:gs pos="0">
                <a:srgbClr val="FFD1BB"/>
              </a:gs>
              <a:gs pos="35000">
                <a:srgbClr val="FFDECF"/>
              </a:gs>
              <a:gs pos="100000">
                <a:srgbClr val="FFF2ED"/>
              </a:gs>
            </a:gsLst>
            <a:lin ang="16200000"/>
          </a:gradFill>
          <a:ln w="9525">
            <a:solidFill>
              <a:srgbClr val="F6924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/>
          <a:lstStyle>
            <a:lvl1pPr>
              <a:defRPr sz="3900"/>
            </a:lvl1pPr>
          </a:lstStyle>
          <a:p>
            <a:pPr lvl="0">
              <a:defRPr sz="1800"/>
            </a:pPr>
            <a:r>
              <a:rPr sz="3900"/>
              <a:t>Система ответственности членов СРО перед потребителями их товаров (работ, услуг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1054968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lvl="0" algn="l"/>
            <a:r>
              <a:rPr lang="ru-RU" dirty="0" smtClean="0">
                <a:solidFill>
                  <a:schemeClr val="tx1"/>
                </a:solidFill>
              </a:rPr>
              <a:t>Петров Дмитрий Анатольевич, доцент, кандидат юридических наук, 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доцент кафедры коммерческого права ФГБОУ ВПО «Санкт-Петербургский государственный университет»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© Д.А. Петров</a:t>
            </a:r>
            <a:r>
              <a:rPr lang="ru-RU" smtClean="0">
                <a:solidFill>
                  <a:schemeClr val="tx1"/>
                </a:solidFill>
              </a:rPr>
              <a:t>, </a:t>
            </a:r>
            <a:r>
              <a:rPr lang="ru-RU" smtClean="0">
                <a:solidFill>
                  <a:schemeClr val="tx1"/>
                </a:solidFill>
              </a:rPr>
              <a:t>2014</a:t>
            </a:r>
            <a:endParaRPr lang="ru-RU" b="1" dirty="0" smtClean="0">
              <a:solidFill>
                <a:schemeClr val="tx1"/>
              </a:solidFill>
            </a:endParaRPr>
          </a:p>
          <a:p>
            <a:pPr lvl="0"/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 b="1">
                <a:solidFill>
                  <a:srgbClr val="FF0000"/>
                </a:solidFill>
              </a:rPr>
              <a:t>Ответственность за сохранность денежных средств, переданных в депозит нотариуса</a:t>
            </a:r>
            <a:endParaRPr sz="1700">
              <a:solidFill>
                <a:srgbClr val="FF0000"/>
              </a:solidFill>
            </a:endParaRP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"Обзор судебной практики Верховного Суда Российской Федерации за второй квартал 2012 года"</a:t>
            </a:r>
            <a:br>
              <a:rPr sz="1700"/>
            </a:br>
            <a:r>
              <a:rPr sz="1700"/>
              <a:t>(утв. Президиумом Верховного Суда РФ 10.10.2012)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У кредитной организации, в которой был открыт депозитный счет нотариуса, отозвана лицензия.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На этот счет нотариус перевел денежные средства, переданные в депозит (ст.327 ГК РФ).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Кредитор по тому обязательству, в счет исполнения которого денежные средства были переданы в депозит нотариуса, требовал от нотариуса вернуть данные денежные средства.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ВС РФ указал на недопустимость возложения ответственности в такой ситуации на нотариуса, который действовал законно, добросовестно и невиновно (в смысле ст.401 ГК РФ).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Законодательство о нотариате не допускает возложение на нотариуса имущественной ответственности за невиновное причинение вреда.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Размещая в имевшем лицензию банке денежные средства, переданные в депозит нотариуса, нотариус выполнял возложенную на него публично-правовую обязанность и не может нести за это ответственность.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1700"/>
              <a:t>С момента внесения денежных средств на счет в кредитной организации обязанность по их выдаче несет последняя. Эта обязанность не прекращается и при ее банкротстве.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 b="1">
                <a:solidFill>
                  <a:srgbClr val="FF0000"/>
                </a:solidFill>
              </a:rPr>
              <a:t>О взыскании убытков в виде упущенной выгоды с ГД в пользу СРО</a:t>
            </a:r>
            <a:endParaRPr sz="2400"/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endParaRPr sz="2400"/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Некоммерческое партнерство ссылается на то, что ему причинены убытки в результате незаконных действий генерального директора, выразившихся в досрочном расторжении договоров депозитного вклада, на которых были размещены средства компенсационного фонда.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endParaRPr sz="2400"/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Требование удовлетворено, поскольку генеральный директор не доказал, что действовал в интересах партнерства, которому вследствие его действий были причинены убытки в виде неполученных процентов от внесения на депозит средств компенсационного фонда.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endParaRPr sz="2400"/>
          </a:p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/>
              <a:t>Постановление ФАС Северо-Западного округа от 23.03.2012 по делу N А56-53642/2010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52043" y="107803"/>
            <a:ext cx="8839914" cy="6508553"/>
          </a:xfrm>
          <a:prstGeom prst="rect">
            <a:avLst/>
          </a:prstGeom>
        </p:spPr>
        <p:txBody>
          <a:bodyPr/>
          <a:lstStyle/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В саморегулировании применяется коллективный (или цеховой) принцип построения ответственности.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endParaRPr sz="16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Многоуровневая </a:t>
            </a:r>
            <a:r>
              <a:rPr sz="1660" b="1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система обеспечения ответственности членов СРО</a:t>
            </a: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включает в себя: 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а) ответственность членов СРО перед потребителями произведенных ими товаров (работ, услуг), возникающую, как правило, из договора, и перед иными лицами, возникающую преимущественно из деликтных обязательств; 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б) систему личного и (или) коллективного страхования; 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в) дополнительную ответственность СРО за счет средств компенсационного фонда; 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г) дополнительная ответственность других членов СРО (через пополнение КФ); 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д) дополнительную имущественную ответственность ассоциации (союза) СРО перед потребителями товаров (работ, услуг), произведенных членами СРО, участвующих в деятельности такой ассоциации (союза), за счет средств компенсационного фонда, формируемого такими саморегулируемыми организациями, если это предусмотрено уставом ассоциации (союза) (ч.6 ст.24 Закона о СРО)).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endParaRPr sz="16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Пункт 3 ст.123.8 ГК РФ: Ассоциация (союз) отвечает по своим обязательствам всем своим имуществом, если иное не предусмотрено законом в отношении ассоциаций (союзов) отдельных видов.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Ассоциация (союз) не отвечает по обязательствам своих членов, если иное не предусмотрено законом.</a:t>
            </a:r>
          </a:p>
          <a:p>
            <a:pPr marL="0" lvl="0" indent="373678" algn="just" defTabSz="373151">
              <a:spcBef>
                <a:spcPts val="0"/>
              </a:spcBef>
              <a:buSzTx/>
              <a:buFontTx/>
              <a:buNone/>
              <a:defRPr sz="1800"/>
            </a:pPr>
            <a:r>
              <a:rPr sz="16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Члены ассоциации (союза) не отвечают по ее обязательствам, за исключением случаев, если законом или уставом ассоциации (союза) предусмотрена субсидиарная ответственность ее членов.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Дополнительная имущественная ответственность в  градостроительстве обеспечивается двумя способами: 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1) формированием компенсационного фонда (КФ) в полном объеме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 2) формированием КФ в меньшем объеме при применении страховой защиты. 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endParaRPr sz="2240"/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Работоспособность системы обеспечивается: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солидарная ответственность за счёт КФ;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страхование должно быть реальным, а не фиктивным;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принцип непрерывности страхования;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оценка страховых рисков;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сохранность КФ;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соизмеримость средств КФ и потенциальных убытков;</a:t>
            </a:r>
          </a:p>
          <a:p>
            <a:pPr marL="240029" lvl="0" indent="-240029" defTabSz="640079">
              <a:spcBef>
                <a:spcPts val="500"/>
              </a:spcBef>
              <a:buSzTx/>
              <a:buNone/>
              <a:defRPr sz="1800"/>
            </a:pPr>
            <a:r>
              <a:rPr sz="2240"/>
              <a:t>- участие СРО в процедурах установления размера вреда.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168103" y="402252"/>
            <a:ext cx="8807794" cy="6524615"/>
          </a:xfrm>
          <a:prstGeom prst="rect">
            <a:avLst/>
          </a:prstGeom>
        </p:spPr>
        <p:txBody>
          <a:bodyPr/>
          <a:lstStyle/>
          <a:p>
            <a:pPr marL="0" lvl="0" indent="34290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>
                    <a:srgbClr val="0000FF"/>
                  </a:solidFill>
                </a:uFill>
                <a:latin typeface="Arial"/>
                <a:ea typeface="Arial"/>
                <a:cs typeface="Arial"/>
                <a:sym typeface="Arial"/>
              </a:rPr>
              <a:t>Пост. 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ФАС Московского округа от 24.06.2013 по делу N А40-100163/12-143-346</a:t>
            </a:r>
          </a:p>
          <a:p>
            <a:pPr marL="0" lvl="0" indent="34290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Суд взыскал с ответчика (СРО) в пользу истца сумму убытков. </a:t>
            </a:r>
          </a:p>
          <a:p>
            <a:pPr marL="0" lvl="0" indent="34290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Убытки были причинены истцу лицом, имеющим членство в СРО. Указанное лицо было ликвидировано. </a:t>
            </a:r>
          </a:p>
          <a:p>
            <a:pPr marL="0" lvl="0" indent="34290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Согласно </a:t>
            </a:r>
            <a:r>
              <a:rPr sz="1900">
                <a:uFill>
                  <a:solidFill>
                    <a:srgbClr val="0000FF"/>
                  </a:solidFill>
                </a:uFill>
                <a:latin typeface="Arial"/>
                <a:ea typeface="Arial"/>
                <a:cs typeface="Arial"/>
                <a:sym typeface="Arial"/>
              </a:rPr>
              <a:t>п. 2 ст. 399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ГК РФ, если основной должник отказался удовлетворить требование кредитора или кредитор не получил от него в разумный срок ответ на предъявленное требование, это требование может быть предъявлено лицу, несущему субсидиарную ответственность (сейчас - солидарная, дискуссия о субсидиарной ответственности). </a:t>
            </a:r>
          </a:p>
          <a:p>
            <a:pPr marL="0" lvl="0" indent="34290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Поскольку во время исполнения контракта причинившее вред лицо являлось членом СРО, суд удовлетворил заявленные истцом требования.</a:t>
            </a:r>
          </a:p>
          <a:p>
            <a:pPr marL="0" lvl="0" indent="34290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 u="sng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При разрешении спора по существу суды первой и апелляционной инстанций не исследовали вопросы страхования гражданской ответственности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члена СРО при строительстве трехэтажного многоквартирного жилого дома и </a:t>
            </a:r>
            <a:r>
              <a:rPr sz="1900" u="sng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невозможности удовлетворения понесенных Администрацией убытков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из-за ненадлежащего выполнения членом СРО кровельных работ при строительстве этого дома </a:t>
            </a:r>
            <a:r>
              <a:rPr sz="1900" u="sng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за счет средств, полученных по договору страхования ответственности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, а также выполнения кровельных работ в период действия выданного Партнерством свидетельства о допуске к таким работам.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 lIns="0" tIns="0" rIns="0" bIns="0"/>
          <a:lstStyle/>
          <a:p>
            <a:pPr lvl="0" indent="0" algn="ctr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 b="1">
                <a:solidFill>
                  <a:srgbClr val="C0504D"/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О взыскании в качестве убытков средств КФ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lvl="0" indent="0" algn="just" defTabSz="449580">
              <a:spcBef>
                <a:spcPts val="0"/>
              </a:spcBef>
              <a:buSzTx/>
              <a:buFontTx/>
              <a:buNone/>
              <a:defRPr sz="1800"/>
            </a:pPr>
            <a:endParaRPr sz="190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indent="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Некоммерческое партнерство выдало своему члену свидетельство о допуске к работам по подготовке проектной документации. Перечень видов данных работ утвержден приказом Министерства регионального развития РФ.</a:t>
            </a:r>
          </a:p>
          <a:p>
            <a:pPr lvl="0" indent="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Член партнерства заявил о своем выходе и предложил партнерству перечислить ему денежные средства, уплаченные в компенсационный фонд партнерства. Данные средства члену перечислены не были.</a:t>
            </a:r>
          </a:p>
          <a:p>
            <a:pPr lvl="0" indent="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В удовлетворении требования отказано, поскольку указанные в данном свидетельстве виды работ из названного перечня не исключены.</a:t>
            </a:r>
          </a:p>
          <a:p>
            <a:pPr lvl="0" indent="0" algn="just" defTabSz="449580">
              <a:spcBef>
                <a:spcPts val="0"/>
              </a:spcBef>
              <a:buSzTx/>
              <a:buFontTx/>
              <a:buNone/>
              <a:defRPr sz="1800"/>
            </a:pPr>
            <a:r>
              <a:rPr sz="1900">
                <a:uFill>
                  <a:solidFill>
                    <a:srgbClr val="0000FF"/>
                  </a:solidFill>
                </a:uFill>
                <a:latin typeface="Arial"/>
                <a:ea typeface="Arial"/>
                <a:cs typeface="Arial"/>
                <a:sym typeface="Arial"/>
              </a:rPr>
              <a:t>Определение </a:t>
            </a:r>
            <a:r>
              <a:rPr sz="190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ВАС РФ от 26.12.2012 N ВАС-17261/12 N А82-16900/2011</a:t>
            </a:r>
          </a:p>
          <a:p>
            <a:pPr lvl="0" indent="0" algn="just" defTabSz="449580">
              <a:spcBef>
                <a:spcPts val="0"/>
              </a:spcBef>
              <a:buSzTx/>
              <a:buFontTx/>
              <a:buNone/>
              <a:defRPr sz="1800"/>
            </a:pPr>
            <a:endParaRPr sz="190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114567" y="182754"/>
            <a:ext cx="8802440" cy="649249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32613" lvl="0" indent="-332613" algn="ctr" defTabSz="886968">
              <a:buSzTx/>
              <a:buNone/>
              <a:defRPr sz="1800"/>
            </a:pPr>
            <a:r>
              <a:rPr sz="1649" b="1">
                <a:solidFill>
                  <a:srgbClr val="C0504D"/>
                </a:solidFill>
              </a:rPr>
              <a:t>Право на обжалование; конкурсные процедуры размещения средств КФ</a:t>
            </a:r>
            <a:r>
              <a:rPr sz="1649"/>
              <a:t>.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>
                <a:uFill>
                  <a:solidFill>
                    <a:srgbClr val="0000FF"/>
                  </a:solidFill>
                </a:uFill>
                <a:latin typeface="Arial"/>
                <a:ea typeface="Arial"/>
                <a:cs typeface="Arial"/>
                <a:sym typeface="Arial"/>
              </a:rPr>
              <a:t>Пост. </a:t>
            </a: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ФАС Северо-Кавказского округа от 13.06.2012 по делу N А20-2135/2011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Отказывая в удовлетворении заявления, суд отклонил требования истца о признании незаконным бездействия правления и генерального директора ответчика (саморегулируемой организации) по выполнению решения общего собрания о конкурсном размещении средств компенсационного фонда.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Правление ответчика рассмотрело вопрос о размещении средств компенсационного фонда СРО, по итогам которого принято решение заключить договор о </a:t>
            </a:r>
            <a:r>
              <a:rPr sz="1649" u="sng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временном размещении этих средств на расчетном счете Сбербанка России</a:t>
            </a: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sz="1649" u="sng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до определения путем проведения конкурса</a:t>
            </a: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лучшего банка для размещения средств на депозите. 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 u="sng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По итогам конкурса была определена подходящая организация (другой банк)</a:t>
            </a: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, с которой были заключены договор банковского вклада (депозита) с правом вкладчика на досрочный частичный возврат суммы вклада (депозита) и договор пополняемого банковского вклада (депозита). Данные действия ответчика квалифицированы судом как исполнение решения общего собрания. Доказательств заключения договоров на невыгодных для СРО условиях истцом не представлено, равно как и нарушения своих прав и законных интересов. 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Договоры на размещение средств компенсационного фонда заключены путем отбора банка, предложившего наиболее выгодные условия. В материалы дела представлены ответы банков на запросы партнерства относительно процентных ставок по депозитам.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Доказательств заключения договоров на невыгодных для партнерства условиях заявителем не представлено, как и нарушения прав и законных интересов общества, что является самостоятельным основанием для отказа в иске.</a:t>
            </a:r>
          </a:p>
          <a:p>
            <a:pPr marL="0" lvl="0" indent="332613" algn="just" defTabSz="436092">
              <a:spcBef>
                <a:spcPts val="0"/>
              </a:spcBef>
              <a:buSzTx/>
              <a:buFontTx/>
              <a:buNone/>
              <a:defRPr sz="1800"/>
            </a:pPr>
            <a:r>
              <a:rPr sz="1649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Ссылка общества на возможность его привлечения к субсидиарной ответственности при наступлении страхового случая, носит предположительный характер.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body" idx="1"/>
          </p:nvPr>
        </p:nvSpPr>
        <p:spPr>
          <a:xfrm>
            <a:off x="179511" y="332656"/>
            <a:ext cx="8784978" cy="6264696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 b="1">
                <a:solidFill>
                  <a:srgbClr val="FF0000"/>
                </a:solidFill>
              </a:rPr>
              <a:t>Ответственность СРО является денежной. Нельзя понудить к выполнению работ.</a:t>
            </a: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Решение Арбитражного суда Санкт-Петербурга и Ленинградской области от 20 декабря 2013 г. по делу N А56-38824/2012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 Требование: об обязании выполнить гарантийные обязательства по устранению недостатков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Истец: ТСЖ Ответчики: 1. ООО - подрядчик; 2. СРО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Осенью 2010 года Подрядчик выполнил частично работы по выборочной герметизации межпанельных швов с расшивкой и уплотнением.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В пределах установленного договором гарантийного срока было обнаружено, что герметик, использованный ответчиком для производства работ, не отвердевает и отслаивается.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Претензия ТСЖ была оставлена без ответа. ООО дефекты не устранил.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Поскольку ООО не исполнило гарантийных обязательств, истец устранил дефекты привлеченными силами, что подтверждено договорами.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 u="sng"/>
              <a:t>Определением суда к участию в деле в качестве соответчика привлечено СРО.</a:t>
            </a:r>
            <a:endParaRPr sz="2000"/>
          </a:p>
          <a:p>
            <a:pPr lvl="0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sz="2000"/>
              <a:t>Истец заявил ходатайство об уточнении исковых требований, в котором просит взыскать с ответчиков убытки - денежные средства, перечисленных по договорам; обязать ответчиков солидарно в месячный срок со дня вступления решения в законную силу произвести герметизацию межпанельных швов.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1" build="p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Tx/>
              <a:buNone/>
            </a:lvl1pPr>
          </a:lstStyle>
          <a:p>
            <a:pPr lvl="0" algn="ctr">
              <a:defRPr sz="1800"/>
            </a:pPr>
            <a:r>
              <a:rPr lang="ru-RU" sz="2800" dirty="0" smtClean="0"/>
              <a:t>Проблемы возмещения средств компенсационного фонда при их у</a:t>
            </a:r>
            <a:r>
              <a:rPr sz="2800" dirty="0" err="1" smtClean="0"/>
              <a:t>трат</a:t>
            </a:r>
            <a:r>
              <a:rPr lang="ru-RU" sz="2800" dirty="0" smtClean="0"/>
              <a:t>е</a:t>
            </a:r>
            <a:r>
              <a:rPr sz="2800" dirty="0" smtClean="0"/>
              <a:t> </a:t>
            </a:r>
            <a:r>
              <a:rPr sz="2800" dirty="0" err="1" smtClean="0"/>
              <a:t>при</a:t>
            </a:r>
            <a:r>
              <a:rPr sz="2800" dirty="0" smtClean="0"/>
              <a:t> </a:t>
            </a:r>
            <a:r>
              <a:rPr sz="2800" dirty="0" err="1"/>
              <a:t>банкротстве</a:t>
            </a:r>
            <a:r>
              <a:rPr sz="2800" dirty="0"/>
              <a:t> </a:t>
            </a:r>
            <a:r>
              <a:rPr sz="2800" dirty="0" err="1"/>
              <a:t>банка</a:t>
            </a:r>
            <a:r>
              <a:rPr sz="2800" dirty="0"/>
              <a:t>, в </a:t>
            </a:r>
            <a:r>
              <a:rPr sz="2800" dirty="0" err="1"/>
              <a:t>котором</a:t>
            </a:r>
            <a:r>
              <a:rPr sz="2800" dirty="0"/>
              <a:t> </a:t>
            </a:r>
            <a:r>
              <a:rPr sz="2800" dirty="0" err="1"/>
              <a:t>размещены</a:t>
            </a:r>
            <a:r>
              <a:rPr sz="2800" dirty="0"/>
              <a:t> </a:t>
            </a:r>
            <a:r>
              <a:rPr sz="2800" dirty="0" err="1"/>
              <a:t>средства</a:t>
            </a:r>
            <a:r>
              <a:rPr sz="2800" dirty="0"/>
              <a:t> </a:t>
            </a:r>
            <a:r>
              <a:rPr sz="2800" dirty="0" err="1"/>
              <a:t>компенсационного</a:t>
            </a:r>
            <a:r>
              <a:rPr sz="2800" dirty="0"/>
              <a:t> </a:t>
            </a:r>
            <a:r>
              <a:rPr sz="2800" dirty="0" err="1"/>
              <a:t>фонда</a:t>
            </a:r>
            <a:endParaRPr sz="2800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xfrm>
            <a:off x="457200" y="332655"/>
            <a:ext cx="8229600" cy="619269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/>
              <a:t>Возможность исключения </a:t>
            </a:r>
            <a:r>
              <a:rPr sz="2700" b="1">
                <a:solidFill>
                  <a:srgbClr val="FF0000"/>
                </a:solidFill>
              </a:rPr>
              <a:t>средств компенсационного фонда, размещенных на депозитном счете </a:t>
            </a:r>
            <a:r>
              <a:rPr sz="2700"/>
              <a:t>в кредитной организации, законодательно не предусмотрена 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/>
              <a:t>(пост. АС МО от 16.10.2014 № Ф05-3861/14 по делу № А40-172055/13-78-281).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/>
              <a:t>После вынесения арбитражным судом определения о завершении конкурсного производства после рассмотрения отчета конкурсного управляющего о результатах проведения конкурсного производства саморегулируемая организация обязана предпринять действия по восполнению средств компенсационного фонда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SzTx/>
              <a:buNone/>
              <a:defRPr sz="1800"/>
            </a:pPr>
            <a:r>
              <a:rPr sz="2700"/>
              <a:t>(письмо Минрегиона от 3 августа 2012 г. № 20320-ДБ/08).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1096</Words>
  <Application>Microsoft Office PowerPoint</Application>
  <PresentationFormat>Экран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Default</vt:lpstr>
      <vt:lpstr>Система ответственности членов СРО перед потребителями их товаров (работ, услуг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ответственности членов СРО перед потребителями их товаров (работ, услуг</dc:title>
  <dc:creator>Dmitrii</dc:creator>
  <cp:lastModifiedBy>Dmitrii</cp:lastModifiedBy>
  <cp:revision>4</cp:revision>
  <dcterms:modified xsi:type="dcterms:W3CDTF">2014-11-27T12:15:35Z</dcterms:modified>
</cp:coreProperties>
</file>