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lvl1pPr>
      <a:defRPr>
        <a:latin typeface="Gill Sans MT"/>
        <a:ea typeface="Gill Sans MT"/>
        <a:cs typeface="Gill Sans MT"/>
        <a:sym typeface="Gill Sans MT"/>
      </a:defRPr>
    </a:lvl1pPr>
    <a:lvl2pPr indent="457200">
      <a:defRPr>
        <a:latin typeface="Gill Sans MT"/>
        <a:ea typeface="Gill Sans MT"/>
        <a:cs typeface="Gill Sans MT"/>
        <a:sym typeface="Gill Sans MT"/>
      </a:defRPr>
    </a:lvl2pPr>
    <a:lvl3pPr indent="914400">
      <a:defRPr>
        <a:latin typeface="Gill Sans MT"/>
        <a:ea typeface="Gill Sans MT"/>
        <a:cs typeface="Gill Sans MT"/>
        <a:sym typeface="Gill Sans MT"/>
      </a:defRPr>
    </a:lvl3pPr>
    <a:lvl4pPr indent="1371600">
      <a:defRPr>
        <a:latin typeface="Gill Sans MT"/>
        <a:ea typeface="Gill Sans MT"/>
        <a:cs typeface="Gill Sans MT"/>
        <a:sym typeface="Gill Sans MT"/>
      </a:defRPr>
    </a:lvl4pPr>
    <a:lvl5pPr indent="1828800">
      <a:defRPr>
        <a:latin typeface="Gill Sans MT"/>
        <a:ea typeface="Gill Sans MT"/>
        <a:cs typeface="Gill Sans MT"/>
        <a:sym typeface="Gill Sans MT"/>
      </a:defRPr>
    </a:lvl5pPr>
    <a:lvl6pPr indent="2286000">
      <a:defRPr>
        <a:latin typeface="Gill Sans MT"/>
        <a:ea typeface="Gill Sans MT"/>
        <a:cs typeface="Gill Sans MT"/>
        <a:sym typeface="Gill Sans MT"/>
      </a:defRPr>
    </a:lvl6pPr>
    <a:lvl7pPr indent="2743200">
      <a:defRPr>
        <a:latin typeface="Gill Sans MT"/>
        <a:ea typeface="Gill Sans MT"/>
        <a:cs typeface="Gill Sans MT"/>
        <a:sym typeface="Gill Sans MT"/>
      </a:defRPr>
    </a:lvl7pPr>
    <a:lvl8pPr indent="3200400">
      <a:defRPr>
        <a:latin typeface="Gill Sans MT"/>
        <a:ea typeface="Gill Sans MT"/>
        <a:cs typeface="Gill Sans MT"/>
        <a:sym typeface="Gill Sans MT"/>
      </a:defRPr>
    </a:lvl8pPr>
    <a:lvl9pPr indent="3657600">
      <a:defRPr>
        <a:latin typeface="Gill Sans MT"/>
        <a:ea typeface="Gill Sans MT"/>
        <a:cs typeface="Gill Sans MT"/>
        <a:sym typeface="Gill Sans M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4D6E0"/>
          </a:solidFill>
        </a:fill>
      </a:tcStyle>
    </a:wholeTbl>
    <a:band2H>
      <a:tcTxStyle/>
      <a:tcStyle>
        <a:tcBdr/>
        <a:fill>
          <a:solidFill>
            <a:srgbClr val="EBECF0"/>
          </a:solidFill>
        </a:fill>
      </a:tcStyle>
    </a:band2H>
    <a:firstCol>
      <a:tcTxStyle b="on" i="on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27CA3"/>
          </a:solidFill>
        </a:fill>
      </a:tcStyle>
    </a:firstCol>
    <a:lastRow>
      <a:tcTxStyle b="on" i="on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27CA3"/>
          </a:solidFill>
        </a:fill>
      </a:tcStyle>
    </a:lastRow>
    <a:firstRow>
      <a:tcTxStyle b="on" i="on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27CA3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EF1D6"/>
          </a:solidFill>
        </a:fill>
      </a:tcStyle>
    </a:wholeTbl>
    <a:band2H>
      <a:tcTxStyle/>
      <a:tcStyle>
        <a:tcBdr/>
        <a:fill>
          <a:solidFill>
            <a:srgbClr val="F7F8EC"/>
          </a:solidFill>
        </a:fill>
      </a:tcStyle>
    </a:band2H>
    <a:firstCol>
      <a:tcTxStyle b="on" i="on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2DA7A"/>
          </a:solidFill>
        </a:fill>
      </a:tcStyle>
    </a:firstCol>
    <a:lastRow>
      <a:tcTxStyle b="on" i="on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2DA7A"/>
          </a:solidFill>
        </a:fill>
      </a:tcStyle>
    </a:lastRow>
    <a:firstRow>
      <a:tcTxStyle b="on" i="on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2DA7A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AD4D3"/>
          </a:solidFill>
        </a:fill>
      </a:tcStyle>
    </a:wholeTbl>
    <a:band2H>
      <a:tcTxStyle/>
      <a:tcStyle>
        <a:tcBdr/>
        <a:fill>
          <a:solidFill>
            <a:srgbClr val="EDEBEA"/>
          </a:solidFill>
        </a:fill>
      </a:tcStyle>
    </a:band2H>
    <a:firstCol>
      <a:tcTxStyle b="on" i="on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E736A"/>
          </a:solidFill>
        </a:fill>
      </a:tcStyle>
    </a:firstCol>
    <a:lastRow>
      <a:tcTxStyle b="on" i="on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E736A"/>
          </a:solidFill>
        </a:fill>
      </a:tcStyle>
    </a:lastRow>
    <a:firstRow>
      <a:tcTxStyle b="on" i="on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E736A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27CA3"/>
          </a:solidFill>
        </a:fill>
      </a:tcStyle>
    </a:firstCol>
    <a:lastRow>
      <a:tcTxStyle b="on" i="on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27CA3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68" name="Shape 6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1219200" y="3886200"/>
            <a:ext cx="6858000" cy="1238250"/>
          </a:xfrm>
          <a:prstGeom prst="rect">
            <a:avLst/>
          </a:prstGeom>
        </p:spPr>
        <p:txBody>
          <a:bodyPr anchor="t"/>
          <a:lstStyle>
            <a:lvl1pPr algn="r">
              <a:defRPr>
                <a:solidFill>
                  <a:srgbClr val="000000"/>
                </a:solidFill>
              </a:defRPr>
            </a:lvl1pPr>
          </a:lstStyle>
          <a:p>
            <a:pPr lvl="0">
              <a:defRPr sz="1800"/>
            </a:pPr>
            <a:r>
              <a:rPr sz="3200"/>
              <a:t>Текст заголовка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1219200" y="5124450"/>
            <a:ext cx="6858000" cy="1733550"/>
          </a:xfrm>
          <a:prstGeom prst="rect">
            <a:avLst/>
          </a:prstGeom>
        </p:spPr>
        <p:txBody>
          <a:bodyPr/>
          <a:lstStyle>
            <a:lvl1pPr marL="0" indent="0" algn="r">
              <a:buClrTx/>
              <a:buSzTx/>
              <a:buFontTx/>
              <a:buNone/>
              <a:defRPr sz="2000">
                <a:solidFill>
                  <a:srgbClr val="464653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  <a:lvl2pPr marL="0" indent="457200" algn="r">
              <a:buClrTx/>
              <a:buSzTx/>
              <a:buFontTx/>
              <a:buNone/>
              <a:defRPr sz="2000">
                <a:solidFill>
                  <a:srgbClr val="464653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2pPr>
            <a:lvl3pPr marL="0" indent="914400" algn="r">
              <a:buClrTx/>
              <a:buSzTx/>
              <a:buFontTx/>
              <a:buNone/>
              <a:defRPr sz="2000">
                <a:solidFill>
                  <a:srgbClr val="464653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3pPr>
            <a:lvl4pPr marL="0" indent="1371600" algn="r">
              <a:buClrTx/>
              <a:buSzTx/>
              <a:buFontTx/>
              <a:buNone/>
              <a:defRPr sz="2000">
                <a:solidFill>
                  <a:srgbClr val="464653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4pPr>
            <a:lvl5pPr marL="0" indent="1828800" algn="r">
              <a:buClrTx/>
              <a:buSzTx/>
              <a:buFontTx/>
              <a:buNone/>
              <a:defRPr sz="2000">
                <a:solidFill>
                  <a:srgbClr val="464653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64653"/>
                </a:solidFill>
              </a:rPr>
              <a:t>Уровень текста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64653"/>
                </a:solidFill>
              </a:rPr>
              <a:t>Уровень текста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64653"/>
                </a:solidFill>
              </a:rPr>
              <a:t>Уровень текста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64653"/>
                </a:solidFill>
              </a:rPr>
              <a:t>Уровень текста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64653"/>
                </a:solidFill>
              </a:rPr>
              <a:t>Уровень текста 5</a:t>
            </a:r>
          </a:p>
        </p:txBody>
      </p:sp>
      <p:sp>
        <p:nvSpPr>
          <p:cNvPr id="11" name="Shape 11"/>
          <p:cNvSpPr>
            <a:spLocks noGrp="1"/>
          </p:cNvSpPr>
          <p:nvPr>
            <p:ph type="sldNum" sz="quarter" idx="2"/>
          </p:nvPr>
        </p:nvSpPr>
        <p:spPr>
          <a:xfrm>
            <a:off x="1216152" y="6355079"/>
            <a:ext cx="1219201" cy="307341"/>
          </a:xfrm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  <p:sp>
        <p:nvSpPr>
          <p:cNvPr id="12" name="Shape 12"/>
          <p:cNvSpPr/>
          <p:nvPr/>
        </p:nvSpPr>
        <p:spPr>
          <a:xfrm>
            <a:off x="904875" y="3648075"/>
            <a:ext cx="7315200" cy="1280161"/>
          </a:xfrm>
          <a:prstGeom prst="rect">
            <a:avLst/>
          </a:prstGeom>
          <a:ln w="6350" cap="rnd">
            <a:solidFill>
              <a:srgbClr val="727CA3"/>
            </a:solidFill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" name="Shape 13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ln w="6350" cap="rnd">
            <a:solidFill>
              <a:srgbClr val="9FB8CD"/>
            </a:solidFill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" name="Shape 14"/>
          <p:cNvSpPr/>
          <p:nvPr/>
        </p:nvSpPr>
        <p:spPr>
          <a:xfrm>
            <a:off x="904875" y="3648075"/>
            <a:ext cx="228600" cy="1280161"/>
          </a:xfrm>
          <a:prstGeom prst="rect">
            <a:avLst/>
          </a:prstGeom>
          <a:solidFill>
            <a:srgbClr val="727CA3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" name="Shape 15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rgbClr val="9FB8CD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64653"/>
                </a:solidFill>
              </a:rPr>
              <a:t>Текст заголовка</a:t>
            </a:r>
          </a:p>
        </p:txBody>
      </p:sp>
      <p:sp>
        <p:nvSpPr>
          <p:cNvPr id="58" name="Shape 5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600"/>
              <a:t>Уровень текста 1</a:t>
            </a:r>
          </a:p>
          <a:p>
            <a:pPr lvl="1">
              <a:defRPr sz="1800"/>
            </a:pPr>
            <a:r>
              <a:rPr sz="2600"/>
              <a:t>Уровень текста 2</a:t>
            </a:r>
          </a:p>
          <a:p>
            <a:pPr lvl="2">
              <a:defRPr sz="1800"/>
            </a:pPr>
            <a:r>
              <a:rPr sz="2600"/>
              <a:t>Уровень текста 3</a:t>
            </a:r>
          </a:p>
          <a:p>
            <a:pPr lvl="3">
              <a:defRPr sz="1800"/>
            </a:pPr>
            <a:r>
              <a:rPr sz="2600"/>
              <a:t>Уровень текста 4</a:t>
            </a:r>
          </a:p>
          <a:p>
            <a:pPr lvl="4">
              <a:defRPr sz="1800"/>
            </a:pPr>
            <a:r>
              <a:rPr sz="2600"/>
              <a:t>Уровень текста 5</a:t>
            </a:r>
          </a:p>
        </p:txBody>
      </p:sp>
      <p:sp>
        <p:nvSpPr>
          <p:cNvPr id="59" name="Shape 5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/>
          </p:cNvSpPr>
          <p:nvPr>
            <p:ph type="title"/>
          </p:nvPr>
        </p:nvSpPr>
        <p:spPr>
          <a:xfrm>
            <a:off x="6629400" y="0"/>
            <a:ext cx="2057400" cy="6126163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64653"/>
                </a:solidFill>
              </a:rPr>
              <a:t>Текст заголовка</a:t>
            </a:r>
          </a:p>
        </p:txBody>
      </p:sp>
      <p:sp>
        <p:nvSpPr>
          <p:cNvPr id="62" name="Shape 62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65833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600"/>
              <a:t>Уровень текста 1</a:t>
            </a:r>
          </a:p>
          <a:p>
            <a:pPr lvl="1">
              <a:defRPr sz="1800"/>
            </a:pPr>
            <a:r>
              <a:rPr sz="2600"/>
              <a:t>Уровень текста 2</a:t>
            </a:r>
          </a:p>
          <a:p>
            <a:pPr lvl="2">
              <a:defRPr sz="1800"/>
            </a:pPr>
            <a:r>
              <a:rPr sz="2600"/>
              <a:t>Уровень текста 3</a:t>
            </a:r>
          </a:p>
          <a:p>
            <a:pPr lvl="3">
              <a:defRPr sz="1800"/>
            </a:pPr>
            <a:r>
              <a:rPr sz="2600"/>
              <a:t>Уровень текста 4</a:t>
            </a:r>
          </a:p>
          <a:p>
            <a:pPr lvl="4">
              <a:defRPr sz="1800"/>
            </a:pPr>
            <a:r>
              <a:rPr sz="2600"/>
              <a:t>Уровень текста 5</a:t>
            </a:r>
          </a:p>
        </p:txBody>
      </p:sp>
      <p:sp>
        <p:nvSpPr>
          <p:cNvPr id="63" name="Shape 6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  <p:sp>
        <p:nvSpPr>
          <p:cNvPr id="64" name="Shape 64"/>
          <p:cNvSpPr/>
          <p:nvPr/>
        </p:nvSpPr>
        <p:spPr>
          <a:xfrm>
            <a:off x="457200" y="6353175"/>
            <a:ext cx="8229600" cy="0"/>
          </a:xfrm>
          <a:prstGeom prst="line">
            <a:avLst/>
          </a:prstGeom>
          <a:ln>
            <a:solidFill>
              <a:srgbClr val="9FB8CD"/>
            </a:solidFill>
            <a:prstDash val="dash"/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65" name="Shape 65"/>
          <p:cNvSpPr/>
          <p:nvPr/>
        </p:nvSpPr>
        <p:spPr>
          <a:xfrm rot="5400000">
            <a:off x="419099" y="6467475"/>
            <a:ext cx="190850" cy="120315"/>
          </a:xfrm>
          <a:prstGeom prst="triangle">
            <a:avLst/>
          </a:prstGeom>
          <a:solidFill>
            <a:srgbClr val="9FB8CD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6" name="Shape 66"/>
          <p:cNvSpPr/>
          <p:nvPr/>
        </p:nvSpPr>
        <p:spPr>
          <a:xfrm flipH="1">
            <a:off x="6556322" y="276506"/>
            <a:ext cx="1" cy="5852162"/>
          </a:xfrm>
          <a:prstGeom prst="line">
            <a:avLst/>
          </a:prstGeom>
          <a:ln>
            <a:solidFill>
              <a:srgbClr val="9FB8CD"/>
            </a:solidFill>
            <a:prstDash val="dash"/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64653"/>
                </a:solidFill>
              </a:rPr>
              <a:t>Текст заголовка</a:t>
            </a:r>
          </a:p>
        </p:txBody>
      </p:sp>
      <p:sp>
        <p:nvSpPr>
          <p:cNvPr id="18" name="Shape 1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600"/>
              <a:t>Уровень текста 1</a:t>
            </a:r>
          </a:p>
          <a:p>
            <a:pPr lvl="1">
              <a:defRPr sz="1800"/>
            </a:pPr>
            <a:r>
              <a:rPr sz="2600"/>
              <a:t>Уровень текста 2</a:t>
            </a:r>
          </a:p>
          <a:p>
            <a:pPr lvl="2">
              <a:defRPr sz="1800"/>
            </a:pPr>
            <a:r>
              <a:rPr sz="2600"/>
              <a:t>Уровень текста 3</a:t>
            </a:r>
          </a:p>
          <a:p>
            <a:pPr lvl="3">
              <a:defRPr sz="1800"/>
            </a:pPr>
            <a:r>
              <a:rPr sz="2600"/>
              <a:t>Уровень текста 4</a:t>
            </a:r>
          </a:p>
          <a:p>
            <a:pPr lvl="4">
              <a:defRPr sz="1800"/>
            </a:pPr>
            <a:r>
              <a:rPr sz="2600"/>
              <a:t>Уровень текста 5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Заголовок раздела">
    <p:bg>
      <p:bgPr>
        <a:solidFill>
          <a:srgbClr val="4646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295400"/>
          </a:xfrm>
          <a:prstGeom prst="rect">
            <a:avLst/>
          </a:prstGeom>
        </p:spPr>
        <p:txBody>
          <a:bodyPr anchor="t"/>
          <a:lstStyle>
            <a:lvl1pPr algn="r">
              <a:defRPr>
                <a:solidFill>
                  <a:srgbClr val="DDE9EC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DDE9EC"/>
                </a:solidFill>
              </a:rPr>
              <a:t>Текст заголовка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2590800"/>
          </a:xfrm>
          <a:prstGeom prst="rect">
            <a:avLst/>
          </a:prstGeom>
        </p:spPr>
        <p:txBody>
          <a:bodyPr/>
          <a:lstStyle>
            <a:lvl1pPr marL="0" indent="0" algn="r">
              <a:buClrTx/>
              <a:buSzTx/>
              <a:buFontTx/>
              <a:buNone/>
              <a:defRPr sz="2000">
                <a:solidFill>
                  <a:srgbClr val="FFFFFF"/>
                </a:solidFill>
              </a:defRPr>
            </a:lvl1pPr>
            <a:lvl2pPr marL="0" indent="274320" algn="r">
              <a:buClrTx/>
              <a:buSzTx/>
              <a:buFontTx/>
              <a:buNone/>
              <a:defRPr sz="2000">
                <a:solidFill>
                  <a:srgbClr val="FFFFFF"/>
                </a:solidFill>
              </a:defRPr>
            </a:lvl2pPr>
            <a:lvl3pPr marL="0" indent="594360" algn="r">
              <a:buClrTx/>
              <a:buSzTx/>
              <a:buFontTx/>
              <a:buNone/>
              <a:defRPr sz="2000">
                <a:solidFill>
                  <a:srgbClr val="FFFFFF"/>
                </a:solidFill>
              </a:defRPr>
            </a:lvl3pPr>
            <a:lvl4pPr marL="0" indent="868680" algn="r">
              <a:buClrTx/>
              <a:buSzTx/>
              <a:buFontTx/>
              <a:buNone/>
              <a:defRPr sz="2000">
                <a:solidFill>
                  <a:srgbClr val="FFFFFF"/>
                </a:solidFill>
              </a:defRPr>
            </a:lvl4pPr>
            <a:lvl5pPr marL="0" indent="1143000" algn="r">
              <a:buClrTx/>
              <a:buSzTx/>
              <a:buFontTx/>
              <a:buNone/>
              <a:defRPr sz="2000">
                <a:solidFill>
                  <a:srgbClr val="FFFFFF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Уровень текста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Уровень текста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Уровень текста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Уровень текста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Уровень текста 5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xfrm>
            <a:off x="1069847" y="6355079"/>
            <a:ext cx="1520953" cy="3073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DE9EC"/>
                </a:solidFill>
              </a:defRPr>
            </a:lvl1pPr>
          </a:lstStyle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  <p:sp>
        <p:nvSpPr>
          <p:cNvPr id="24" name="Shape 24"/>
          <p:cNvSpPr/>
          <p:nvPr/>
        </p:nvSpPr>
        <p:spPr>
          <a:xfrm>
            <a:off x="914400" y="2819400"/>
            <a:ext cx="7315200" cy="1280161"/>
          </a:xfrm>
          <a:prstGeom prst="rect">
            <a:avLst/>
          </a:prstGeom>
          <a:ln w="6350" cap="rnd">
            <a:solidFill>
              <a:srgbClr val="727CA3"/>
            </a:solidFill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5" name="Shape 25"/>
          <p:cNvSpPr/>
          <p:nvPr/>
        </p:nvSpPr>
        <p:spPr>
          <a:xfrm>
            <a:off x="914400" y="2819400"/>
            <a:ext cx="228600" cy="1280161"/>
          </a:xfrm>
          <a:prstGeom prst="rect">
            <a:avLst/>
          </a:prstGeom>
          <a:solidFill>
            <a:srgbClr val="727CA3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64653"/>
                </a:solidFill>
              </a:rPr>
              <a:t>Текст заголовка</a:t>
            </a:r>
          </a:p>
        </p:txBody>
      </p:sp>
      <p:sp>
        <p:nvSpPr>
          <p:cNvPr id="28" name="Shape 2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  <p:sp>
        <p:nvSpPr>
          <p:cNvPr id="29" name="Shape 29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1648" cy="56388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600"/>
              <a:t>Уровень текста 1</a:t>
            </a:r>
          </a:p>
          <a:p>
            <a:pPr lvl="1">
              <a:defRPr sz="1800"/>
            </a:pPr>
            <a:r>
              <a:rPr sz="2600"/>
              <a:t>Уровень текста 2</a:t>
            </a:r>
          </a:p>
          <a:p>
            <a:pPr lvl="2">
              <a:defRPr sz="1800"/>
            </a:pPr>
            <a:r>
              <a:rPr sz="2600"/>
              <a:t>Уровень текста 3</a:t>
            </a:r>
          </a:p>
          <a:p>
            <a:pPr lvl="3">
              <a:defRPr sz="1800"/>
            </a:pPr>
            <a:r>
              <a:rPr sz="2600"/>
              <a:t>Уровень текста 4</a:t>
            </a:r>
          </a:p>
          <a:p>
            <a:pPr lvl="4">
              <a:defRPr sz="1800"/>
            </a:pPr>
            <a:r>
              <a:rPr sz="2600"/>
              <a:t>Уровень текста 5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457200" y="207033"/>
            <a:ext cx="8229600" cy="957534"/>
          </a:xfrm>
          <a:prstGeom prst="rect">
            <a:avLst/>
          </a:prstGeom>
        </p:spPr>
        <p:txBody>
          <a:bodyPr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64653"/>
                </a:solidFill>
              </a:rPr>
              <a:t>Текст заголовка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457200" y="1164566"/>
            <a:ext cx="4040188" cy="80710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ClrTx/>
              <a:buSzTx/>
              <a:buFontTx/>
              <a:buNone/>
              <a:defRPr sz="2400" b="1">
                <a:solidFill>
                  <a:srgbClr val="9FB8CD"/>
                </a:solidFill>
              </a:defRPr>
            </a:lvl1pPr>
            <a:lvl2pPr marL="0" indent="274320">
              <a:buClrTx/>
              <a:buSzTx/>
              <a:buFontTx/>
              <a:buNone/>
              <a:defRPr sz="2400" b="1">
                <a:solidFill>
                  <a:srgbClr val="9FB8CD"/>
                </a:solidFill>
              </a:defRPr>
            </a:lvl2pPr>
            <a:lvl3pPr marL="0" indent="594360">
              <a:buClrTx/>
              <a:buSzTx/>
              <a:buFontTx/>
              <a:buNone/>
              <a:defRPr sz="2400" b="1">
                <a:solidFill>
                  <a:srgbClr val="9FB8CD"/>
                </a:solidFill>
              </a:defRPr>
            </a:lvl3pPr>
            <a:lvl4pPr marL="0" indent="868680">
              <a:buClrTx/>
              <a:buSzTx/>
              <a:buFontTx/>
              <a:buNone/>
              <a:defRPr sz="2400" b="1">
                <a:solidFill>
                  <a:srgbClr val="9FB8CD"/>
                </a:solidFill>
              </a:defRPr>
            </a:lvl4pPr>
            <a:lvl5pPr marL="0" indent="1143000">
              <a:buClrTx/>
              <a:buSzTx/>
              <a:buFontTx/>
              <a:buNone/>
              <a:defRPr sz="2400" b="1">
                <a:solidFill>
                  <a:srgbClr val="9FB8CD"/>
                </a:solidFill>
              </a:defRPr>
            </a:lvl5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9FB8CD"/>
                </a:solidFill>
              </a:rPr>
              <a:t>Уровень текста 1</a:t>
            </a:r>
          </a:p>
          <a:p>
            <a:pPr lvl="1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9FB8CD"/>
                </a:solidFill>
              </a:rPr>
              <a:t>Уровень текста 2</a:t>
            </a:r>
          </a:p>
          <a:p>
            <a:pPr lvl="2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9FB8CD"/>
                </a:solidFill>
              </a:rPr>
              <a:t>Уровень текста 3</a:t>
            </a:r>
          </a:p>
          <a:p>
            <a:pPr lvl="3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9FB8CD"/>
                </a:solidFill>
              </a:rPr>
              <a:t>Уровень текста 4</a:t>
            </a:r>
          </a:p>
          <a:p>
            <a:pPr lvl="4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9FB8CD"/>
                </a:solidFill>
              </a:rPr>
              <a:t>Уровень текста 5</a:t>
            </a:r>
          </a:p>
        </p:txBody>
      </p:sp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64653"/>
                </a:solidFill>
              </a:rPr>
              <a:t>Текст заголовка</a:t>
            </a:r>
          </a:p>
        </p:txBody>
      </p:sp>
      <p:sp>
        <p:nvSpPr>
          <p:cNvPr id="36" name="Shape 3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  <p:sp>
        <p:nvSpPr>
          <p:cNvPr id="37" name="Shape 37"/>
          <p:cNvSpPr/>
          <p:nvPr/>
        </p:nvSpPr>
        <p:spPr>
          <a:xfrm rot="5400000">
            <a:off x="419099" y="6467475"/>
            <a:ext cx="190850" cy="120315"/>
          </a:xfrm>
          <a:prstGeom prst="triangle">
            <a:avLst/>
          </a:prstGeom>
          <a:solidFill>
            <a:srgbClr val="9FB8CD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  <p:sp>
        <p:nvSpPr>
          <p:cNvPr id="40" name="Shape 40"/>
          <p:cNvSpPr/>
          <p:nvPr/>
        </p:nvSpPr>
        <p:spPr>
          <a:xfrm>
            <a:off x="457200" y="6353175"/>
            <a:ext cx="8229600" cy="0"/>
          </a:xfrm>
          <a:prstGeom prst="line">
            <a:avLst/>
          </a:prstGeom>
          <a:ln>
            <a:solidFill>
              <a:srgbClr val="9FB8CD"/>
            </a:solidFill>
            <a:prstDash val="dash"/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41" name="Shape 41"/>
          <p:cNvSpPr/>
          <p:nvPr/>
        </p:nvSpPr>
        <p:spPr>
          <a:xfrm rot="5400000">
            <a:off x="419099" y="6467475"/>
            <a:ext cx="190850" cy="120315"/>
          </a:xfrm>
          <a:prstGeom prst="triangle">
            <a:avLst/>
          </a:prstGeom>
          <a:solidFill>
            <a:srgbClr val="9FB8CD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xfrm>
            <a:off x="6324600" y="0"/>
            <a:ext cx="2514600" cy="1143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 b="1">
                <a:latin typeface="Gill Sans MT"/>
                <a:ea typeface="Gill Sans MT"/>
                <a:cs typeface="Gill Sans MT"/>
                <a:sym typeface="Gill Sans MT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464653"/>
                </a:solidFill>
              </a:rPr>
              <a:t>Текст заголовка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6324600" y="1219200"/>
            <a:ext cx="2514600" cy="56388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spcBef>
                <a:spcPts val="1000"/>
              </a:spcBef>
              <a:buClrTx/>
              <a:buSzTx/>
              <a:buFontTx/>
              <a:buNone/>
              <a:defRPr sz="1600">
                <a:solidFill>
                  <a:srgbClr val="464653"/>
                </a:solidFill>
              </a:defRPr>
            </a:lvl1pPr>
            <a:lvl2pPr marL="0" indent="274320">
              <a:lnSpc>
                <a:spcPts val="2200"/>
              </a:lnSpc>
              <a:spcBef>
                <a:spcPts val="1000"/>
              </a:spcBef>
              <a:buClrTx/>
              <a:buSzTx/>
              <a:buFontTx/>
              <a:buNone/>
              <a:defRPr sz="1600">
                <a:solidFill>
                  <a:srgbClr val="464653"/>
                </a:solidFill>
              </a:defRPr>
            </a:lvl2pPr>
            <a:lvl3pPr marL="0" indent="594360">
              <a:lnSpc>
                <a:spcPts val="2200"/>
              </a:lnSpc>
              <a:spcBef>
                <a:spcPts val="1000"/>
              </a:spcBef>
              <a:buClrTx/>
              <a:buSzTx/>
              <a:buFontTx/>
              <a:buNone/>
              <a:defRPr sz="1600">
                <a:solidFill>
                  <a:srgbClr val="464653"/>
                </a:solidFill>
              </a:defRPr>
            </a:lvl3pPr>
            <a:lvl4pPr marL="0" indent="868680">
              <a:lnSpc>
                <a:spcPts val="2200"/>
              </a:lnSpc>
              <a:spcBef>
                <a:spcPts val="1000"/>
              </a:spcBef>
              <a:buClrTx/>
              <a:buSzTx/>
              <a:buFontTx/>
              <a:buNone/>
              <a:defRPr sz="1600">
                <a:solidFill>
                  <a:srgbClr val="464653"/>
                </a:solidFill>
              </a:defRPr>
            </a:lvl4pPr>
            <a:lvl5pPr marL="0" indent="1143000">
              <a:lnSpc>
                <a:spcPts val="2200"/>
              </a:lnSpc>
              <a:spcBef>
                <a:spcPts val="1000"/>
              </a:spcBef>
              <a:buClrTx/>
              <a:buSzTx/>
              <a:buFontTx/>
              <a:buNone/>
              <a:defRPr sz="1600">
                <a:solidFill>
                  <a:srgbClr val="464653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464653"/>
                </a:solidFill>
              </a:rPr>
              <a:t>Уровень текста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464653"/>
                </a:solidFill>
              </a:rPr>
              <a:t>Уровень текста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464653"/>
                </a:solidFill>
              </a:rPr>
              <a:t>Уровень текста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464653"/>
                </a:solidFill>
              </a:rPr>
              <a:t>Уровень текста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464653"/>
                </a:solidFill>
              </a:rPr>
              <a:t>Уровень текста 5</a:t>
            </a:r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  <p:sp>
        <p:nvSpPr>
          <p:cNvPr id="46" name="Shape 46"/>
          <p:cNvSpPr/>
          <p:nvPr/>
        </p:nvSpPr>
        <p:spPr>
          <a:xfrm>
            <a:off x="457200" y="6353175"/>
            <a:ext cx="8229600" cy="0"/>
          </a:xfrm>
          <a:prstGeom prst="line">
            <a:avLst/>
          </a:prstGeom>
          <a:ln>
            <a:solidFill>
              <a:srgbClr val="9FB8CD"/>
            </a:solidFill>
            <a:prstDash val="dash"/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47" name="Shape 47"/>
          <p:cNvSpPr/>
          <p:nvPr/>
        </p:nvSpPr>
        <p:spPr>
          <a:xfrm flipH="1">
            <a:off x="6178800" y="307339"/>
            <a:ext cx="1" cy="6035041"/>
          </a:xfrm>
          <a:prstGeom prst="line">
            <a:avLst/>
          </a:prstGeom>
          <a:ln>
            <a:solidFill>
              <a:srgbClr val="9FB8CD"/>
            </a:solidFill>
            <a:prstDash val="dash"/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48" name="Shape 48"/>
          <p:cNvSpPr/>
          <p:nvPr/>
        </p:nvSpPr>
        <p:spPr>
          <a:xfrm rot="5400000">
            <a:off x="419099" y="6467475"/>
            <a:ext cx="190850" cy="120315"/>
          </a:xfrm>
          <a:prstGeom prst="triangle">
            <a:avLst/>
          </a:prstGeom>
          <a:solidFill>
            <a:srgbClr val="9FB8CD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Рисунок с подписью">
    <p:bg>
      <p:bgPr>
        <a:solidFill>
          <a:srgbClr val="4646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/>
          </p:cNvSpPr>
          <p:nvPr>
            <p:ph type="title"/>
          </p:nvPr>
        </p:nvSpPr>
        <p:spPr>
          <a:xfrm>
            <a:off x="457200" y="484756"/>
            <a:ext cx="8229600" cy="706888"/>
          </a:xfrm>
          <a:prstGeom prst="rect">
            <a:avLst/>
          </a:prstGeom>
          <a:ln w="9525">
            <a:solidFill>
              <a:srgbClr val="727CA3"/>
            </a:solidFill>
            <a:bevel/>
          </a:ln>
        </p:spPr>
        <p:txBody>
          <a:bodyPr anchor="ctr"/>
          <a:lstStyle>
            <a:lvl1pPr algn="r">
              <a:defRPr sz="20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Текст заголовка</a:t>
            </a:r>
          </a:p>
        </p:txBody>
      </p:sp>
      <p:sp>
        <p:nvSpPr>
          <p:cNvPr id="51" name="Shape 51"/>
          <p:cNvSpPr>
            <a:spLocks noGrp="1"/>
          </p:cNvSpPr>
          <p:nvPr>
            <p:ph type="body" idx="1"/>
          </p:nvPr>
        </p:nvSpPr>
        <p:spPr>
          <a:xfrm>
            <a:off x="457200" y="1191643"/>
            <a:ext cx="8229600" cy="588514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FontTx/>
              <a:buNone/>
              <a:defRPr sz="1400">
                <a:solidFill>
                  <a:srgbClr val="FFFFFF"/>
                </a:solidFill>
              </a:defRPr>
            </a:lvl1pPr>
            <a:lvl2pPr marL="594360" indent="-320040">
              <a:buClrTx/>
              <a:buFontTx/>
              <a:defRPr sz="1400">
                <a:solidFill>
                  <a:srgbClr val="FFFFFF"/>
                </a:solidFill>
              </a:defRPr>
            </a:lvl2pPr>
            <a:lvl3pPr marL="914400" indent="-320039">
              <a:buClrTx/>
              <a:buFontTx/>
              <a:defRPr sz="1400">
                <a:solidFill>
                  <a:srgbClr val="FFFFFF"/>
                </a:solidFill>
              </a:defRPr>
            </a:lvl3pPr>
            <a:lvl4pPr marL="1224280" indent="-355600">
              <a:buClrTx/>
              <a:buFontTx/>
              <a:defRPr sz="1400">
                <a:solidFill>
                  <a:srgbClr val="FFFFFF"/>
                </a:solidFill>
              </a:defRPr>
            </a:lvl4pPr>
            <a:lvl5pPr marL="1498600" indent="-355600">
              <a:buClrTx/>
              <a:buFontTx/>
              <a:defRPr sz="1400">
                <a:solidFill>
                  <a:srgbClr val="FFFFFF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FFFFFF"/>
                </a:solidFill>
              </a:rPr>
              <a:t>Уровень текста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FFFFFF"/>
                </a:solidFill>
              </a:rPr>
              <a:t>Уровень текста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FFFFFF"/>
                </a:solidFill>
              </a:rPr>
              <a:t>Уровень текста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FFFFFF"/>
                </a:solidFill>
              </a:rPr>
              <a:t>Уровень текста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FFFFFF"/>
                </a:solidFill>
              </a:rPr>
              <a:t>Уровень текста 5</a:t>
            </a:r>
          </a:p>
        </p:txBody>
      </p:sp>
      <p:sp>
        <p:nvSpPr>
          <p:cNvPr id="52" name="Shape 5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DE9EC"/>
                </a:solidFill>
              </a:defRPr>
            </a:lvl1pPr>
          </a:lstStyle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  <p:sp>
        <p:nvSpPr>
          <p:cNvPr id="53" name="Shape 53"/>
          <p:cNvSpPr/>
          <p:nvPr/>
        </p:nvSpPr>
        <p:spPr>
          <a:xfrm>
            <a:off x="457200" y="6353175"/>
            <a:ext cx="8229600" cy="0"/>
          </a:xfrm>
          <a:prstGeom prst="line">
            <a:avLst/>
          </a:prstGeom>
          <a:ln>
            <a:solidFill>
              <a:srgbClr val="9FB8CD"/>
            </a:solidFill>
            <a:prstDash val="dash"/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54" name="Shape 54"/>
          <p:cNvSpPr/>
          <p:nvPr/>
        </p:nvSpPr>
        <p:spPr>
          <a:xfrm rot="5400000">
            <a:off x="419099" y="6467475"/>
            <a:ext cx="190850" cy="120315"/>
          </a:xfrm>
          <a:prstGeom prst="triangle">
            <a:avLst/>
          </a:prstGeom>
          <a:solidFill>
            <a:srgbClr val="9FB8CD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5" name="Shape 55"/>
          <p:cNvSpPr/>
          <p:nvPr/>
        </p:nvSpPr>
        <p:spPr>
          <a:xfrm>
            <a:off x="457200" y="500856"/>
            <a:ext cx="182881" cy="685801"/>
          </a:xfrm>
          <a:prstGeom prst="rect">
            <a:avLst/>
          </a:prstGeom>
          <a:solidFill>
            <a:srgbClr val="727CA3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457200" y="6353175"/>
            <a:ext cx="8229600" cy="0"/>
          </a:xfrm>
          <a:prstGeom prst="line">
            <a:avLst/>
          </a:prstGeom>
          <a:ln>
            <a:solidFill>
              <a:srgbClr val="9FB8CD"/>
            </a:solidFill>
            <a:prstDash val="dash"/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3" name="Shape 3"/>
          <p:cNvSpPr/>
          <p:nvPr/>
        </p:nvSpPr>
        <p:spPr>
          <a:xfrm>
            <a:off x="457200" y="1143000"/>
            <a:ext cx="8229600" cy="0"/>
          </a:xfrm>
          <a:prstGeom prst="line">
            <a:avLst/>
          </a:prstGeom>
          <a:ln>
            <a:solidFill>
              <a:srgbClr val="9FB8CD"/>
            </a:solidFill>
            <a:prstDash val="dash"/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4" name="Shape 4"/>
          <p:cNvSpPr/>
          <p:nvPr/>
        </p:nvSpPr>
        <p:spPr>
          <a:xfrm rot="5400000">
            <a:off x="419099" y="6467475"/>
            <a:ext cx="190850" cy="120315"/>
          </a:xfrm>
          <a:prstGeom prst="triangle">
            <a:avLst/>
          </a:prstGeom>
          <a:solidFill>
            <a:srgbClr val="9FB8CD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b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464653"/>
                </a:solidFill>
              </a:rPr>
              <a:t>Текст заголовка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12648" y="6356350"/>
            <a:ext cx="1981201" cy="307340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>
              <a:defRPr sz="1400">
                <a:solidFill>
                  <a:srgbClr val="464653"/>
                </a:solidFill>
              </a:defRPr>
            </a:lvl1pPr>
          </a:lstStyle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563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lvl="0">
              <a:defRPr sz="1800"/>
            </a:pPr>
            <a:r>
              <a:rPr sz="2600"/>
              <a:t>Уровень текста 1</a:t>
            </a:r>
          </a:p>
          <a:p>
            <a:pPr lvl="1">
              <a:defRPr sz="1800"/>
            </a:pPr>
            <a:r>
              <a:rPr sz="2600"/>
              <a:t>Уровень текста 2</a:t>
            </a:r>
          </a:p>
          <a:p>
            <a:pPr lvl="2">
              <a:defRPr sz="1800"/>
            </a:pPr>
            <a:r>
              <a:rPr sz="2600"/>
              <a:t>Уровень текста 3</a:t>
            </a:r>
          </a:p>
          <a:p>
            <a:pPr lvl="3">
              <a:defRPr sz="1800"/>
            </a:pPr>
            <a:r>
              <a:rPr sz="2600"/>
              <a:t>Уровень текста 4</a:t>
            </a:r>
          </a:p>
          <a:p>
            <a:pPr lvl="4">
              <a:defRPr sz="1800"/>
            </a:pPr>
            <a:r>
              <a:rPr sz="2600"/>
              <a:t>Уровень текста 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>
        <a:defRPr sz="3200">
          <a:solidFill>
            <a:srgbClr val="464653"/>
          </a:solidFill>
          <a:latin typeface="Bookman Old Style"/>
          <a:ea typeface="Bookman Old Style"/>
          <a:cs typeface="Bookman Old Style"/>
          <a:sym typeface="Bookman Old Style"/>
        </a:defRPr>
      </a:lvl1pPr>
      <a:lvl2pPr>
        <a:defRPr sz="3200">
          <a:solidFill>
            <a:srgbClr val="464653"/>
          </a:solidFill>
          <a:latin typeface="Bookman Old Style"/>
          <a:ea typeface="Bookman Old Style"/>
          <a:cs typeface="Bookman Old Style"/>
          <a:sym typeface="Bookman Old Style"/>
        </a:defRPr>
      </a:lvl2pPr>
      <a:lvl3pPr>
        <a:defRPr sz="3200">
          <a:solidFill>
            <a:srgbClr val="464653"/>
          </a:solidFill>
          <a:latin typeface="Bookman Old Style"/>
          <a:ea typeface="Bookman Old Style"/>
          <a:cs typeface="Bookman Old Style"/>
          <a:sym typeface="Bookman Old Style"/>
        </a:defRPr>
      </a:lvl3pPr>
      <a:lvl4pPr>
        <a:defRPr sz="3200">
          <a:solidFill>
            <a:srgbClr val="464653"/>
          </a:solidFill>
          <a:latin typeface="Bookman Old Style"/>
          <a:ea typeface="Bookman Old Style"/>
          <a:cs typeface="Bookman Old Style"/>
          <a:sym typeface="Bookman Old Style"/>
        </a:defRPr>
      </a:lvl4pPr>
      <a:lvl5pPr>
        <a:defRPr sz="3200">
          <a:solidFill>
            <a:srgbClr val="464653"/>
          </a:solidFill>
          <a:latin typeface="Bookman Old Style"/>
          <a:ea typeface="Bookman Old Style"/>
          <a:cs typeface="Bookman Old Style"/>
          <a:sym typeface="Bookman Old Style"/>
        </a:defRPr>
      </a:lvl5pPr>
      <a:lvl6pPr>
        <a:defRPr sz="3200">
          <a:solidFill>
            <a:srgbClr val="464653"/>
          </a:solidFill>
          <a:latin typeface="Bookman Old Style"/>
          <a:ea typeface="Bookman Old Style"/>
          <a:cs typeface="Bookman Old Style"/>
          <a:sym typeface="Bookman Old Style"/>
        </a:defRPr>
      </a:lvl6pPr>
      <a:lvl7pPr>
        <a:defRPr sz="3200">
          <a:solidFill>
            <a:srgbClr val="464653"/>
          </a:solidFill>
          <a:latin typeface="Bookman Old Style"/>
          <a:ea typeface="Bookman Old Style"/>
          <a:cs typeface="Bookman Old Style"/>
          <a:sym typeface="Bookman Old Style"/>
        </a:defRPr>
      </a:lvl7pPr>
      <a:lvl8pPr>
        <a:defRPr sz="3200">
          <a:solidFill>
            <a:srgbClr val="464653"/>
          </a:solidFill>
          <a:latin typeface="Bookman Old Style"/>
          <a:ea typeface="Bookman Old Style"/>
          <a:cs typeface="Bookman Old Style"/>
          <a:sym typeface="Bookman Old Style"/>
        </a:defRPr>
      </a:lvl8pPr>
      <a:lvl9pPr>
        <a:defRPr sz="3200">
          <a:solidFill>
            <a:srgbClr val="464653"/>
          </a:solidFill>
          <a:latin typeface="Bookman Old Style"/>
          <a:ea typeface="Bookman Old Style"/>
          <a:cs typeface="Bookman Old Style"/>
          <a:sym typeface="Bookman Old Style"/>
        </a:defRPr>
      </a:lvl9pPr>
    </p:titleStyle>
    <p:bodyStyle>
      <a:lvl1pPr marL="274320" indent="-274320">
        <a:spcBef>
          <a:spcPts val="600"/>
        </a:spcBef>
        <a:buClr>
          <a:srgbClr val="727CA3"/>
        </a:buClr>
        <a:buSzPct val="76000"/>
        <a:buFont typeface="Helvetica"/>
        <a:buChar char="•"/>
        <a:defRPr sz="2600">
          <a:latin typeface="Gill Sans MT"/>
          <a:ea typeface="Gill Sans MT"/>
          <a:cs typeface="Gill Sans MT"/>
          <a:sym typeface="Gill Sans MT"/>
        </a:defRPr>
      </a:lvl1pPr>
      <a:lvl2pPr marL="584420" indent="-310100">
        <a:spcBef>
          <a:spcPts val="600"/>
        </a:spcBef>
        <a:buClr>
          <a:srgbClr val="727CA3"/>
        </a:buClr>
        <a:buSzPct val="76000"/>
        <a:buFont typeface="Helvetica"/>
        <a:buChar char="•"/>
        <a:defRPr sz="2600">
          <a:latin typeface="Gill Sans MT"/>
          <a:ea typeface="Gill Sans MT"/>
          <a:cs typeface="Gill Sans MT"/>
          <a:sym typeface="Gill Sans MT"/>
        </a:defRPr>
      </a:lvl2pPr>
      <a:lvl3pPr marL="891540" indent="-297180">
        <a:spcBef>
          <a:spcPts val="600"/>
        </a:spcBef>
        <a:buClr>
          <a:srgbClr val="727CA3"/>
        </a:buClr>
        <a:buSzPct val="76000"/>
        <a:buFont typeface="Helvetica"/>
        <a:buChar char="•"/>
        <a:defRPr sz="2600">
          <a:latin typeface="Gill Sans MT"/>
          <a:ea typeface="Gill Sans MT"/>
          <a:cs typeface="Gill Sans MT"/>
          <a:sym typeface="Gill Sans MT"/>
        </a:defRPr>
      </a:lvl3pPr>
      <a:lvl4pPr marL="1198880" indent="-330200">
        <a:spcBef>
          <a:spcPts val="600"/>
        </a:spcBef>
        <a:buClr>
          <a:srgbClr val="727CA3"/>
        </a:buClr>
        <a:buSzPct val="70000"/>
        <a:buFont typeface="Helvetica"/>
        <a:buChar char="◻"/>
        <a:defRPr sz="2600">
          <a:latin typeface="Gill Sans MT"/>
          <a:ea typeface="Gill Sans MT"/>
          <a:cs typeface="Gill Sans MT"/>
          <a:sym typeface="Gill Sans MT"/>
        </a:defRPr>
      </a:lvl4pPr>
      <a:lvl5pPr marL="1514475" indent="-371475">
        <a:spcBef>
          <a:spcPts val="600"/>
        </a:spcBef>
        <a:buClr>
          <a:srgbClr val="727CA3"/>
        </a:buClr>
        <a:buSzPct val="70000"/>
        <a:buFont typeface="Helvetica"/>
        <a:buChar char="◻"/>
        <a:defRPr sz="2600">
          <a:latin typeface="Gill Sans MT"/>
          <a:ea typeface="Gill Sans MT"/>
          <a:cs typeface="Gill Sans MT"/>
          <a:sym typeface="Gill Sans MT"/>
        </a:defRPr>
      </a:lvl5pPr>
      <a:lvl6pPr marL="1760220" indent="-297180">
        <a:spcBef>
          <a:spcPts val="600"/>
        </a:spcBef>
        <a:buClr>
          <a:srgbClr val="727CA3"/>
        </a:buClr>
        <a:buSzPct val="75000"/>
        <a:buFont typeface="Helvetica"/>
        <a:buChar char="•"/>
        <a:defRPr sz="2600">
          <a:latin typeface="Gill Sans MT"/>
          <a:ea typeface="Gill Sans MT"/>
          <a:cs typeface="Gill Sans MT"/>
          <a:sym typeface="Gill Sans MT"/>
        </a:defRPr>
      </a:lvl6pPr>
      <a:lvl7pPr marL="1985554" indent="-339634">
        <a:spcBef>
          <a:spcPts val="600"/>
        </a:spcBef>
        <a:buClr>
          <a:srgbClr val="727CA3"/>
        </a:buClr>
        <a:buSzPct val="75000"/>
        <a:buFont typeface="Helvetica"/>
        <a:buChar char="•"/>
        <a:defRPr sz="2600">
          <a:latin typeface="Gill Sans MT"/>
          <a:ea typeface="Gill Sans MT"/>
          <a:cs typeface="Gill Sans MT"/>
          <a:sym typeface="Gill Sans MT"/>
        </a:defRPr>
      </a:lvl7pPr>
      <a:lvl8pPr marL="2168434" indent="-339634">
        <a:spcBef>
          <a:spcPts val="600"/>
        </a:spcBef>
        <a:buClr>
          <a:srgbClr val="727CA3"/>
        </a:buClr>
        <a:buSzPct val="75000"/>
        <a:buFont typeface="Helvetica"/>
        <a:buChar char="•"/>
        <a:defRPr sz="2600">
          <a:latin typeface="Gill Sans MT"/>
          <a:ea typeface="Gill Sans MT"/>
          <a:cs typeface="Gill Sans MT"/>
          <a:sym typeface="Gill Sans MT"/>
        </a:defRPr>
      </a:lvl8pPr>
      <a:lvl9pPr marL="2407919" indent="-396239">
        <a:spcBef>
          <a:spcPts val="600"/>
        </a:spcBef>
        <a:buClr>
          <a:srgbClr val="727CA3"/>
        </a:buClr>
        <a:buSzPct val="75000"/>
        <a:buFont typeface="Helvetica"/>
        <a:buChar char="•"/>
        <a:defRPr sz="2600">
          <a:latin typeface="Gill Sans MT"/>
          <a:ea typeface="Gill Sans MT"/>
          <a:cs typeface="Gill Sans MT"/>
          <a:sym typeface="Gill Sans MT"/>
        </a:defRPr>
      </a:lvl9pPr>
    </p:bodyStyle>
    <p:otherStyle>
      <a:lvl1pPr>
        <a:defRPr sz="1400">
          <a:solidFill>
            <a:schemeClr val="tx1"/>
          </a:solidFill>
          <a:latin typeface="+mn-lt"/>
          <a:ea typeface="+mn-ea"/>
          <a:cs typeface="+mn-cs"/>
          <a:sym typeface="Gill Sans MT"/>
        </a:defRPr>
      </a:lvl1pPr>
      <a:lvl2pPr indent="457200">
        <a:defRPr sz="1400">
          <a:solidFill>
            <a:schemeClr val="tx1"/>
          </a:solidFill>
          <a:latin typeface="+mn-lt"/>
          <a:ea typeface="+mn-ea"/>
          <a:cs typeface="+mn-cs"/>
          <a:sym typeface="Gill Sans MT"/>
        </a:defRPr>
      </a:lvl2pPr>
      <a:lvl3pPr indent="914400">
        <a:defRPr sz="1400">
          <a:solidFill>
            <a:schemeClr val="tx1"/>
          </a:solidFill>
          <a:latin typeface="+mn-lt"/>
          <a:ea typeface="+mn-ea"/>
          <a:cs typeface="+mn-cs"/>
          <a:sym typeface="Gill Sans MT"/>
        </a:defRPr>
      </a:lvl3pPr>
      <a:lvl4pPr indent="1371600">
        <a:defRPr sz="1400">
          <a:solidFill>
            <a:schemeClr val="tx1"/>
          </a:solidFill>
          <a:latin typeface="+mn-lt"/>
          <a:ea typeface="+mn-ea"/>
          <a:cs typeface="+mn-cs"/>
          <a:sym typeface="Gill Sans MT"/>
        </a:defRPr>
      </a:lvl4pPr>
      <a:lvl5pPr indent="1828800">
        <a:defRPr sz="1400">
          <a:solidFill>
            <a:schemeClr val="tx1"/>
          </a:solidFill>
          <a:latin typeface="+mn-lt"/>
          <a:ea typeface="+mn-ea"/>
          <a:cs typeface="+mn-cs"/>
          <a:sym typeface="Gill Sans MT"/>
        </a:defRPr>
      </a:lvl5pPr>
      <a:lvl6pPr indent="2286000">
        <a:defRPr sz="1400">
          <a:solidFill>
            <a:schemeClr val="tx1"/>
          </a:solidFill>
          <a:latin typeface="+mn-lt"/>
          <a:ea typeface="+mn-ea"/>
          <a:cs typeface="+mn-cs"/>
          <a:sym typeface="Gill Sans MT"/>
        </a:defRPr>
      </a:lvl6pPr>
      <a:lvl7pPr indent="2743200">
        <a:defRPr sz="1400">
          <a:solidFill>
            <a:schemeClr val="tx1"/>
          </a:solidFill>
          <a:latin typeface="+mn-lt"/>
          <a:ea typeface="+mn-ea"/>
          <a:cs typeface="+mn-cs"/>
          <a:sym typeface="Gill Sans MT"/>
        </a:defRPr>
      </a:lvl7pPr>
      <a:lvl8pPr indent="3200400">
        <a:defRPr sz="1400">
          <a:solidFill>
            <a:schemeClr val="tx1"/>
          </a:solidFill>
          <a:latin typeface="+mn-lt"/>
          <a:ea typeface="+mn-ea"/>
          <a:cs typeface="+mn-cs"/>
          <a:sym typeface="Gill Sans MT"/>
        </a:defRPr>
      </a:lvl8pPr>
      <a:lvl9pPr indent="3657600">
        <a:defRPr sz="1400">
          <a:solidFill>
            <a:schemeClr val="tx1"/>
          </a:solidFill>
          <a:latin typeface="+mn-lt"/>
          <a:ea typeface="+mn-ea"/>
          <a:cs typeface="+mn-cs"/>
          <a:sym typeface="Gill Sans M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/>
          </p:cNvSpPr>
          <p:nvPr>
            <p:ph type="title"/>
          </p:nvPr>
        </p:nvSpPr>
        <p:spPr>
          <a:xfrm>
            <a:off x="685800" y="1772816"/>
            <a:ext cx="7772400" cy="1827635"/>
          </a:xfrm>
          <a:prstGeom prst="rect">
            <a:avLst/>
          </a:prstGeom>
          <a:gradFill>
            <a:gsLst>
              <a:gs pos="0">
                <a:srgbClr val="ECCDC4"/>
              </a:gs>
              <a:gs pos="30000">
                <a:srgbClr val="E6B7AA"/>
              </a:gs>
              <a:gs pos="45000">
                <a:srgbClr val="E4B0A1"/>
              </a:gs>
              <a:gs pos="55000">
                <a:srgbClr val="E4B0A1"/>
              </a:gs>
              <a:gs pos="73000">
                <a:srgbClr val="E6B7AA"/>
              </a:gs>
              <a:gs pos="100000">
                <a:srgbClr val="ECCDC4"/>
              </a:gs>
            </a:gsLst>
            <a:lin ang="949999"/>
          </a:gradFill>
          <a:ln w="9525">
            <a:solidFill>
              <a:srgbClr val="B88472"/>
            </a:solidFill>
            <a:bevel/>
          </a:ln>
          <a:effectLst>
            <a:outerShdw blurRad="38100" dist="25400" dir="5400000" rotWithShape="0">
              <a:srgbClr val="000000">
                <a:alpha val="40000"/>
              </a:srgbClr>
            </a:outerShdw>
          </a:effectLst>
        </p:spPr>
        <p:txBody>
          <a:bodyPr lIns="0" tIns="0" rIns="0" bIns="0"/>
          <a:lstStyle>
            <a:lvl1pPr>
              <a:defRPr>
                <a:latin typeface="Gill Sans MT"/>
                <a:ea typeface="Gill Sans MT"/>
                <a:cs typeface="Gill Sans MT"/>
                <a:sym typeface="Gill Sans MT"/>
              </a:defRPr>
            </a:lvl1pPr>
          </a:lstStyle>
          <a:p>
            <a:pPr lvl="0">
              <a:defRPr sz="1800"/>
            </a:pPr>
            <a:r>
              <a:rPr sz="3200"/>
              <a:t>Проблемы реорганизации членов саморегулируемых организаций в свете изменений ГК РФ</a:t>
            </a:r>
          </a:p>
        </p:txBody>
      </p:sp>
      <p:sp>
        <p:nvSpPr>
          <p:cNvPr id="71" name="Shape 71"/>
          <p:cNvSpPr>
            <a:spLocks noGrp="1"/>
          </p:cNvSpPr>
          <p:nvPr>
            <p:ph type="body" idx="1"/>
          </p:nvPr>
        </p:nvSpPr>
        <p:spPr>
          <a:xfrm>
            <a:off x="1219200" y="5124450"/>
            <a:ext cx="6858000" cy="896838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lvl="0" algn="l"/>
            <a:r>
              <a:rPr lang="ru-RU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Петров Дмитрий Анатольевич, доцент, кандидат юридических наук, </a:t>
            </a:r>
          </a:p>
          <a:p>
            <a:pPr lvl="0" algn="l"/>
            <a:r>
              <a:rPr lang="ru-RU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доцент кафедры коммерческого права ФГБОУ ВПО «Санкт-Петербургский государственный университет» </a:t>
            </a:r>
          </a:p>
          <a:p>
            <a:pPr algn="l"/>
            <a:r>
              <a:rPr lang="ru-RU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© Д.А. Петров, </a:t>
            </a:r>
            <a:r>
              <a:rPr lang="ru-RU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2014</a:t>
            </a:r>
            <a:endParaRPr lang="ru-RU" sz="19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/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/>
          </p:cNvSpPr>
          <p:nvPr>
            <p:ph type="body" idx="1"/>
          </p:nvPr>
        </p:nvSpPr>
        <p:spPr>
          <a:xfrm>
            <a:off x="179511" y="404663"/>
            <a:ext cx="8712970" cy="6192690"/>
          </a:xfrm>
          <a:prstGeom prst="rect">
            <a:avLst/>
          </a:prstGeom>
        </p:spPr>
        <p:txBody>
          <a:bodyPr/>
          <a:lstStyle/>
          <a:p>
            <a:pPr lvl="0">
              <a:buSzTx/>
              <a:buNone/>
              <a:defRPr sz="1800"/>
            </a:pPr>
            <a:r>
              <a:rPr sz="2600" b="1">
                <a:solidFill>
                  <a:srgbClr val="0070C0"/>
                </a:solidFill>
              </a:rPr>
              <a:t>ЮЛ-2, созданное путем преобразования из ЮЛ-1, признано членом СРО</a:t>
            </a:r>
          </a:p>
          <a:p>
            <a:pPr lvl="0">
              <a:buSzTx/>
              <a:buNone/>
              <a:defRPr sz="1800"/>
            </a:pPr>
            <a:r>
              <a:rPr sz="2600"/>
              <a:t>Решение Арбитражного суда Ульяновской области от 25 февраля 2011 г. по делу N А72-525/2011</a:t>
            </a:r>
          </a:p>
          <a:p>
            <a:pPr lvl="0">
              <a:buSzTx/>
              <a:buNone/>
              <a:defRPr sz="1800"/>
            </a:pPr>
            <a:r>
              <a:rPr sz="2600"/>
              <a:t>Решение Арбитражного суда Омской области от 27 апреля 2011 г. по делу N А46-2662/2011</a:t>
            </a:r>
          </a:p>
          <a:p>
            <a:pPr lvl="0">
              <a:buSzTx/>
              <a:buNone/>
              <a:defRPr sz="1800"/>
            </a:pPr>
            <a:r>
              <a:rPr sz="2600"/>
              <a:t>Решение Арбитражного суда Омской области от 25 мая 2011 г. по делу N А46-1480/2011)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/>
          </p:cNvSpPr>
          <p:nvPr>
            <p:ph type="body" idx="1"/>
          </p:nvPr>
        </p:nvSpPr>
        <p:spPr>
          <a:xfrm>
            <a:off x="179511" y="404663"/>
            <a:ext cx="8712970" cy="6192690"/>
          </a:xfrm>
          <a:prstGeom prst="rect">
            <a:avLst/>
          </a:prstGeom>
        </p:spPr>
        <p:txBody>
          <a:bodyPr/>
          <a:lstStyle/>
          <a:p>
            <a:pPr marL="257860" lvl="0" indent="-257860" defTabSz="859536">
              <a:lnSpc>
                <a:spcPct val="90000"/>
              </a:lnSpc>
              <a:spcBef>
                <a:spcPts val="500"/>
              </a:spcBef>
              <a:buSzTx/>
              <a:buNone/>
              <a:defRPr sz="1800"/>
            </a:pPr>
            <a:r>
              <a:rPr sz="2444"/>
              <a:t>Какой порядок обжалования?</a:t>
            </a:r>
          </a:p>
          <a:p>
            <a:pPr marL="257860" lvl="0" indent="-257860" defTabSz="859536">
              <a:lnSpc>
                <a:spcPct val="90000"/>
              </a:lnSpc>
              <a:spcBef>
                <a:spcPts val="500"/>
              </a:spcBef>
              <a:buFontTx/>
              <a:buChar char="-"/>
              <a:defRPr sz="1800"/>
            </a:pPr>
            <a:r>
              <a:rPr sz="2444"/>
              <a:t>исковой, из публичных отношений по гл.24 АПК РФ,  корпоративный спор.</a:t>
            </a:r>
          </a:p>
          <a:p>
            <a:pPr marL="257860" lvl="0" indent="-257860" defTabSz="859536">
              <a:lnSpc>
                <a:spcPct val="90000"/>
              </a:lnSpc>
              <a:spcBef>
                <a:spcPts val="500"/>
              </a:spcBef>
              <a:buSzTx/>
              <a:buNone/>
              <a:defRPr sz="1800"/>
            </a:pPr>
            <a:r>
              <a:rPr sz="2444"/>
              <a:t>Позиция заявителя:</a:t>
            </a:r>
          </a:p>
          <a:p>
            <a:pPr marL="257860" lvl="0" indent="-257860" defTabSz="859536">
              <a:lnSpc>
                <a:spcPct val="90000"/>
              </a:lnSpc>
              <a:spcBef>
                <a:spcPts val="500"/>
              </a:spcBef>
              <a:buSzTx/>
              <a:buNone/>
              <a:defRPr sz="1800"/>
            </a:pPr>
            <a:r>
              <a:rPr sz="2444"/>
              <a:t>- Реорганизованное ЮЛ являлось членом СРО;</a:t>
            </a:r>
          </a:p>
          <a:p>
            <a:pPr marL="257860" lvl="0" indent="-257860" defTabSz="859536">
              <a:lnSpc>
                <a:spcPct val="90000"/>
              </a:lnSpc>
              <a:spcBef>
                <a:spcPts val="500"/>
              </a:spcBef>
              <a:buSzTx/>
              <a:buNone/>
              <a:defRPr sz="1800"/>
            </a:pPr>
            <a:r>
              <a:rPr sz="2444"/>
              <a:t>- при вступлении уплачен вступительный взнос и осуществляется ежемесячная оплата членских взносов;</a:t>
            </a:r>
          </a:p>
          <a:p>
            <a:pPr marL="257860" lvl="0" indent="-257860" defTabSz="859536">
              <a:lnSpc>
                <a:spcPct val="90000"/>
              </a:lnSpc>
              <a:spcBef>
                <a:spcPts val="500"/>
              </a:spcBef>
              <a:buSzTx/>
              <a:buNone/>
              <a:defRPr sz="1800"/>
            </a:pPr>
            <a:r>
              <a:rPr sz="2444"/>
              <a:t>- выдано Свидетельство о допуске к работам, которые оказывают влияние на безопасность объектов капитального строительства;</a:t>
            </a:r>
          </a:p>
          <a:p>
            <a:pPr marL="257860" lvl="0" indent="-257860" defTabSz="859536">
              <a:lnSpc>
                <a:spcPct val="90000"/>
              </a:lnSpc>
              <a:spcBef>
                <a:spcPts val="500"/>
              </a:spcBef>
              <a:buSzTx/>
              <a:buNone/>
              <a:defRPr sz="1800"/>
            </a:pPr>
            <a:r>
              <a:rPr sz="2444"/>
              <a:t>- реорганизация осуществлена, в ЕГРЮЛ внесена запись;</a:t>
            </a:r>
          </a:p>
          <a:p>
            <a:pPr marL="257860" lvl="0" indent="-257860" defTabSz="859536">
              <a:lnSpc>
                <a:spcPct val="90000"/>
              </a:lnSpc>
              <a:spcBef>
                <a:spcPts val="500"/>
              </a:spcBef>
              <a:buSzTx/>
              <a:buNone/>
              <a:defRPr sz="1800"/>
            </a:pPr>
            <a:r>
              <a:rPr sz="2444"/>
              <a:t>- применение по аналогии законодательства о лицензировании;</a:t>
            </a:r>
          </a:p>
          <a:p>
            <a:pPr marL="257860" lvl="0" indent="-257860" defTabSz="859536">
              <a:lnSpc>
                <a:spcPct val="90000"/>
              </a:lnSpc>
              <a:spcBef>
                <a:spcPts val="500"/>
              </a:spcBef>
              <a:buSzTx/>
              <a:buNone/>
              <a:defRPr sz="1800"/>
            </a:pPr>
            <a:r>
              <a:rPr sz="2444"/>
              <a:t>- отказ в переоформлении свидетельства приводит к повторной уплате взноса в компенсационный фонд СРО; 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idx="1"/>
          </p:nvPr>
        </p:nvSpPr>
        <p:spPr>
          <a:xfrm>
            <a:off x="179511" y="404663"/>
            <a:ext cx="8712970" cy="6192690"/>
          </a:xfrm>
          <a:prstGeom prst="rect">
            <a:avLst/>
          </a:prstGeom>
        </p:spPr>
        <p:txBody>
          <a:bodyPr/>
          <a:lstStyle/>
          <a:p>
            <a:pPr marL="266090" lvl="0" indent="-266090" defTabSz="886968">
              <a:lnSpc>
                <a:spcPct val="90000"/>
              </a:lnSpc>
              <a:spcBef>
                <a:spcPts val="500"/>
              </a:spcBef>
              <a:buSzTx/>
              <a:buNone/>
              <a:defRPr sz="1800"/>
            </a:pPr>
            <a:r>
              <a:rPr sz="2522"/>
              <a:t>Позиция СРО:</a:t>
            </a:r>
          </a:p>
          <a:p>
            <a:pPr marL="266090" lvl="0" indent="-266090" defTabSz="886968">
              <a:lnSpc>
                <a:spcPct val="90000"/>
              </a:lnSpc>
              <a:spcBef>
                <a:spcPts val="500"/>
              </a:spcBef>
              <a:buSzTx/>
              <a:buNone/>
              <a:defRPr sz="1800"/>
            </a:pPr>
            <a:r>
              <a:rPr sz="2522"/>
              <a:t>- внесение изменений в свидетельство о допуске заключается в изменении лица, получившего его, а именно, правообладателя допуска к перечисленным в свидетельстве работам;</a:t>
            </a:r>
          </a:p>
          <a:p>
            <a:pPr marL="266090" lvl="0" indent="-266090" defTabSz="886968">
              <a:lnSpc>
                <a:spcPct val="90000"/>
              </a:lnSpc>
              <a:spcBef>
                <a:spcPts val="500"/>
              </a:spcBef>
              <a:buSzTx/>
              <a:buNone/>
              <a:defRPr sz="1800"/>
            </a:pPr>
            <a:r>
              <a:rPr sz="2522"/>
              <a:t>- заявление подано не членом СРО и в силу ч.10 ст.55.8 ГрК не может быть признано поступившим от уполномоченного лица;</a:t>
            </a:r>
          </a:p>
          <a:p>
            <a:pPr marL="266090" lvl="0" indent="-266090" defTabSz="886968">
              <a:lnSpc>
                <a:spcPct val="90000"/>
              </a:lnSpc>
              <a:spcBef>
                <a:spcPts val="500"/>
              </a:spcBef>
              <a:buSzTx/>
              <a:buNone/>
              <a:defRPr sz="1800"/>
            </a:pPr>
            <a:r>
              <a:rPr sz="2522"/>
              <a:t>- статья 59 ГК РФ допускает правопреемство только в отношении обязательств реорганизуемого лица. Переход к правопреемнику правомочий невозможен. Право осуществлять виды работ, на которые саморегулируемой организацией выдано свидетельство о допуска относится исходя из статьи 55.8 ГрК РФ к "исключительным специальным правам", следовательно, и ввиду этого не может быть передано при правопреемстве.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/>
          </p:cNvSpPr>
          <p:nvPr>
            <p:ph type="body" idx="1"/>
          </p:nvPr>
        </p:nvSpPr>
        <p:spPr>
          <a:xfrm>
            <a:off x="179511" y="404664"/>
            <a:ext cx="8784978" cy="6264696"/>
          </a:xfrm>
          <a:prstGeom prst="rect">
            <a:avLst/>
          </a:prstGeom>
        </p:spPr>
        <p:txBody>
          <a:bodyPr/>
          <a:lstStyle/>
          <a:p>
            <a:pPr marL="257860" lvl="0" indent="-257860" algn="ctr" defTabSz="859536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1879" b="1">
                <a:solidFill>
                  <a:srgbClr val="FF0000"/>
                </a:solidFill>
              </a:rPr>
              <a:t>Три взгляда на реорганизацию членов СРО:</a:t>
            </a:r>
            <a:endParaRPr sz="1879"/>
          </a:p>
          <a:p>
            <a:pPr marL="257860" lvl="0" indent="-257860" defTabSz="859536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1879"/>
              <a:t>1) </a:t>
            </a:r>
            <a:r>
              <a:rPr sz="1879" u="sng"/>
              <a:t>Отсутствует универсальное правопреемство</a:t>
            </a:r>
            <a:r>
              <a:rPr sz="1879"/>
              <a:t> при реорганизации ЮЛ в любой из предусматриваемых ГК РФ форм, т.к. право осуществлять виды работ, на которые СРО выдано свидетельство о допуске, является исключительным специальным правом и не может быть передано другим лицам в порядке правопреемства (письмо Минрегиона РФ от 02.11.2010 № 37669-ИП/08 «О применении действующего законодательства при реорганизации членов СРО в различных формах»).</a:t>
            </a:r>
          </a:p>
          <a:p>
            <a:pPr marL="257860" lvl="0" indent="-257860" defTabSz="859536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1879"/>
              <a:t>2) </a:t>
            </a:r>
            <a:r>
              <a:rPr sz="1879" u="sng"/>
              <a:t>При реорганизации сохраняется правопреемство юридических </a:t>
            </a:r>
            <a:r>
              <a:rPr sz="1879"/>
              <a:t>лиц (письмо Комитета по строительству и земельным отношениям ГД ФС РФ от 02.03.2011 № 3.31-22/162 «О реорганизации членов саморегулируемых организаций»):</a:t>
            </a:r>
          </a:p>
          <a:p>
            <a:pPr marL="257860" lvl="0" indent="-257860" defTabSz="859536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1879"/>
              <a:t>- п.3 ч.1 ст.55.7 ГрК РФ устанавливает исчерпывающий перечень оснований для прекращения членства в СРО </a:t>
            </a:r>
          </a:p>
          <a:p>
            <a:pPr marL="257860" lvl="0" indent="-257860" defTabSz="859536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1879"/>
              <a:t>- аналогия закона (ст.6 ГК РФ) – применение законодательства о лицензировании – сохранение действия лицензии и ее переоформление на вновь возникшее в рамках преобразования ЮЛ или правопреемника реорганизованных в ходе слияния ЮЛ при условии наличия у каждого из участвующих в слиянии ЮЛ лицензии на один и тот же вид деятельности.</a:t>
            </a:r>
          </a:p>
          <a:p>
            <a:pPr marL="257860" lvl="0" indent="-257860" defTabSz="859536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1879"/>
              <a:t>- вывод о сохранении членства в СРО в случае сохранения юридического лица при выделении и присоединении. </a:t>
            </a:r>
          </a:p>
          <a:p>
            <a:pPr marL="257860" lvl="0" indent="-257860" defTabSz="859536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1879"/>
              <a:t>3) </a:t>
            </a:r>
            <a:r>
              <a:rPr sz="1879" u="sng"/>
              <a:t>Правопреемство возможно только в части зачета взносов в компенсационный фонд, членских и вступительных взносов.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/>
          </p:cNvSpPr>
          <p:nvPr>
            <p:ph type="body" idx="1"/>
          </p:nvPr>
        </p:nvSpPr>
        <p:spPr>
          <a:xfrm>
            <a:off x="179511" y="404663"/>
            <a:ext cx="8712970" cy="6192690"/>
          </a:xfrm>
          <a:prstGeom prst="rect">
            <a:avLst/>
          </a:prstGeom>
        </p:spPr>
        <p:txBody>
          <a:bodyPr/>
          <a:lstStyle/>
          <a:p>
            <a:pPr marL="271576" lvl="0" indent="-271576" algn="ctr" defTabSz="905255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376" b="1">
                <a:solidFill>
                  <a:srgbClr val="00B050"/>
                </a:solidFill>
              </a:rPr>
              <a:t>Присоединение</a:t>
            </a:r>
            <a:endParaRPr sz="2376"/>
          </a:p>
          <a:p>
            <a:pPr marL="271576" lvl="0" indent="-271576" algn="ctr" defTabSz="905255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376" b="1" u="sng">
                <a:solidFill>
                  <a:srgbClr val="FF0000"/>
                </a:solidFill>
              </a:rPr>
              <a:t>А</a:t>
            </a:r>
            <a:r>
              <a:rPr sz="2376" b="1" u="sng" baseline="-25191">
                <a:solidFill>
                  <a:srgbClr val="FF0000"/>
                </a:solidFill>
              </a:rPr>
              <a:t>СРО</a:t>
            </a:r>
            <a:r>
              <a:rPr sz="2376" b="1">
                <a:solidFill>
                  <a:srgbClr val="FF0000"/>
                </a:solidFill>
              </a:rPr>
              <a:t> → Б = Б</a:t>
            </a:r>
            <a:r>
              <a:rPr sz="2376" b="1" baseline="-25191">
                <a:solidFill>
                  <a:srgbClr val="FF0000"/>
                </a:solidFill>
              </a:rPr>
              <a:t>???</a:t>
            </a:r>
            <a:endParaRPr sz="2376" b="1">
              <a:solidFill>
                <a:srgbClr val="FF0000"/>
              </a:solidFill>
            </a:endParaRPr>
          </a:p>
          <a:p>
            <a:pPr marL="271576" lvl="0" indent="-271576" defTabSz="905255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376"/>
              <a:t> - Членство в СРО сохраняется?</a:t>
            </a:r>
          </a:p>
          <a:p>
            <a:pPr marL="271576" lvl="0" indent="-271576" defTabSz="905255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376"/>
              <a:t>- А теряет статус члена СРО?</a:t>
            </a:r>
          </a:p>
          <a:p>
            <a:pPr marL="271576" lvl="0" indent="-271576" defTabSz="905255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376"/>
              <a:t>- Право на КФ?</a:t>
            </a:r>
          </a:p>
          <a:p>
            <a:pPr marL="271576" lvl="0" indent="-271576" algn="ctr" defTabSz="905255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376" b="1" u="sng">
                <a:solidFill>
                  <a:srgbClr val="FF0000"/>
                </a:solidFill>
              </a:rPr>
              <a:t>А</a:t>
            </a:r>
            <a:r>
              <a:rPr sz="2376" b="1">
                <a:solidFill>
                  <a:srgbClr val="FF0000"/>
                </a:solidFill>
              </a:rPr>
              <a:t> → Б</a:t>
            </a:r>
            <a:r>
              <a:rPr sz="2376" b="1" baseline="-25191">
                <a:solidFill>
                  <a:srgbClr val="FF0000"/>
                </a:solidFill>
              </a:rPr>
              <a:t>СРО</a:t>
            </a:r>
            <a:r>
              <a:rPr sz="2376" b="1">
                <a:solidFill>
                  <a:srgbClr val="FF0000"/>
                </a:solidFill>
              </a:rPr>
              <a:t> = Б</a:t>
            </a:r>
            <a:r>
              <a:rPr sz="2376" b="1" baseline="-25191">
                <a:solidFill>
                  <a:srgbClr val="FF0000"/>
                </a:solidFill>
              </a:rPr>
              <a:t>СРО</a:t>
            </a:r>
            <a:endParaRPr sz="2376" b="1">
              <a:solidFill>
                <a:srgbClr val="FF0000"/>
              </a:solidFill>
            </a:endParaRPr>
          </a:p>
          <a:p>
            <a:pPr marL="271576" lvl="0" indent="-271576" defTabSz="905255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376"/>
              <a:t>- сохраняется членство в СРО присоединяющего юридического лица</a:t>
            </a:r>
          </a:p>
          <a:p>
            <a:pPr marL="271576" lvl="0" indent="-271576" defTabSz="905255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376"/>
              <a:t>- вносятся изменения в свидетельство о допуске присоединенного ЮЛ и в реестре членов СРО на основании заявления ЮЛ и учредительных документов</a:t>
            </a:r>
          </a:p>
          <a:p>
            <a:pPr marL="271576" lvl="0" indent="-271576" defTabSz="905255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376"/>
              <a:t>- переходят права и обязанности присоединенного юридического лица, в том числе и обязательства по возмещению вреда</a:t>
            </a:r>
          </a:p>
          <a:p>
            <a:pPr marL="271576" lvl="0" indent="-271576" defTabSz="905255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376"/>
              <a:t>- размер взноса в КФ СРО, внесенного ЮЛ, к которому осуществилось присоединение, увеличивается на размер взноса в КФ СРО, внесенный присоединенным ЮЛ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4" fill="hold"/>
                                        <p:tgtEl>
                                          <p:spTgt spid="9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9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1" build="p" animBg="1" advAuto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/>
          </p:cNvSpPr>
          <p:nvPr>
            <p:ph type="body" idx="1"/>
          </p:nvPr>
        </p:nvSpPr>
        <p:spPr>
          <a:xfrm>
            <a:off x="179511" y="404663"/>
            <a:ext cx="8712970" cy="6192690"/>
          </a:xfrm>
          <a:prstGeom prst="rect">
            <a:avLst/>
          </a:prstGeom>
        </p:spPr>
        <p:txBody>
          <a:bodyPr/>
          <a:lstStyle/>
          <a:p>
            <a:pPr lvl="0">
              <a:buSzTx/>
              <a:buNone/>
              <a:defRPr sz="1800"/>
            </a:pPr>
            <a:r>
              <a:rPr sz="2600"/>
              <a:t>Положительная практика:</a:t>
            </a:r>
          </a:p>
          <a:p>
            <a:pPr lvl="0">
              <a:buSzTx/>
              <a:buNone/>
              <a:defRPr sz="1800"/>
            </a:pPr>
            <a:r>
              <a:rPr sz="2600"/>
              <a:t>Членом СРО признано ЮЛ, присоединившее к себе члена СРО в порядке универсального правопреемства прав и обязанностей члена </a:t>
            </a:r>
          </a:p>
          <a:p>
            <a:pPr lvl="0">
              <a:buSzTx/>
              <a:buNone/>
              <a:defRPr sz="1800"/>
            </a:pPr>
            <a:r>
              <a:rPr sz="2600"/>
              <a:t>Решение Арбитражного суда Тамбовской области от 22 мая 2012 г. по делу N А64-2771/2011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/>
          </p:cNvSpPr>
          <p:nvPr>
            <p:ph type="body" idx="1"/>
          </p:nvPr>
        </p:nvSpPr>
        <p:spPr>
          <a:xfrm>
            <a:off x="179511" y="260648"/>
            <a:ext cx="8712970" cy="6336704"/>
          </a:xfrm>
          <a:prstGeom prst="rect">
            <a:avLst/>
          </a:prstGeom>
        </p:spPr>
        <p:txBody>
          <a:bodyPr/>
          <a:lstStyle/>
          <a:p>
            <a:pPr marL="255117" lvl="0" indent="-255117" defTabSz="850391">
              <a:spcBef>
                <a:spcPts val="500"/>
              </a:spcBef>
              <a:buSzTx/>
              <a:buNone/>
              <a:defRPr sz="1800"/>
            </a:pPr>
            <a:r>
              <a:rPr sz="1488"/>
              <a:t>Отрицательная практика: </a:t>
            </a:r>
          </a:p>
          <a:p>
            <a:pPr marL="255117" lvl="0" indent="-255117" defTabSz="850391">
              <a:spcBef>
                <a:spcPts val="500"/>
              </a:spcBef>
              <a:buSzTx/>
              <a:buNone/>
              <a:defRPr sz="1800"/>
            </a:pPr>
            <a:r>
              <a:rPr sz="1488"/>
              <a:t>Решение Арбитражного суда Ивановской области от 26 декабря 2011 года дело № А17-9101/2011</a:t>
            </a:r>
          </a:p>
          <a:p>
            <a:pPr marL="255117" lvl="0" indent="-255117" defTabSz="850391">
              <a:spcBef>
                <a:spcPts val="500"/>
              </a:spcBef>
              <a:buSzTx/>
              <a:buNone/>
              <a:defRPr sz="1800"/>
            </a:pPr>
            <a:r>
              <a:rPr sz="1488"/>
              <a:t>Реорганизованное ОАО (путем присоединения к себе ОАО УК – члена СРО) обратилось с иском о признании недействительным отсутствующего решения общего собрания участников СРО, которым отказано во внесении изменений в выданное ОАО УК – члену СРО свидетельство о допуске. </a:t>
            </a:r>
          </a:p>
          <a:p>
            <a:pPr marL="255117" lvl="0" indent="-255117" defTabSz="850391">
              <a:spcBef>
                <a:spcPts val="500"/>
              </a:spcBef>
              <a:buSzTx/>
              <a:buNone/>
              <a:defRPr sz="1800"/>
            </a:pPr>
            <a:r>
              <a:rPr sz="1488"/>
              <a:t>Требование мотивировано тем, что ранее ОАО  обратилось в СРО с заявлением о внесении изменений в выданное присоединенному члену СРО свидетельство о допуске. Советом СРО отказано во внесении изменений.</a:t>
            </a:r>
          </a:p>
          <a:p>
            <a:pPr marL="255117" lvl="0" indent="-255117" defTabSz="850391">
              <a:spcBef>
                <a:spcPts val="500"/>
              </a:spcBef>
              <a:buSzTx/>
              <a:buNone/>
              <a:defRPr sz="1800"/>
            </a:pPr>
            <a:r>
              <a:rPr sz="1488"/>
              <a:t>Суд отказал, поскольку:</a:t>
            </a:r>
          </a:p>
          <a:p>
            <a:pPr marL="255117" lvl="0" indent="-255117" defTabSz="850391">
              <a:spcBef>
                <a:spcPts val="500"/>
              </a:spcBef>
              <a:buSzTx/>
              <a:buNone/>
              <a:defRPr sz="1800"/>
            </a:pPr>
            <a:r>
              <a:rPr sz="1488"/>
              <a:t>- истцом </a:t>
            </a:r>
            <a:r>
              <a:rPr sz="1488" u="sng"/>
              <a:t>не представлено доказательств принятия решения </a:t>
            </a:r>
            <a:r>
              <a:rPr sz="1488"/>
              <a:t>общего собрания участников СРО об отказе ему во внесений изменений в свидетельство;</a:t>
            </a:r>
          </a:p>
          <a:p>
            <a:pPr marL="255117" lvl="0" indent="-255117" defTabSz="850391">
              <a:spcBef>
                <a:spcPts val="500"/>
              </a:spcBef>
              <a:buSzTx/>
              <a:buNone/>
              <a:defRPr sz="1800"/>
            </a:pPr>
            <a:r>
              <a:rPr sz="1488"/>
              <a:t>- применено </a:t>
            </a:r>
            <a:r>
              <a:rPr sz="1488" u="sng"/>
              <a:t>по аналогии законодательство о лицензировании</a:t>
            </a:r>
            <a:r>
              <a:rPr sz="1488"/>
              <a:t>, не предусматривающее переоформление лицензии при присоединении. В случае прекращения деятельности ЮЛ (за исключением реорганизации в форме преобразования или слияния при наличии на дату государственной регистрации правопреемника реорганизованных ЮЛ у каждого участвующего в слиянии ЮЛ лицензии на один и тот же вид деятельности) лицензия переоформлению не подлежит;</a:t>
            </a:r>
          </a:p>
          <a:p>
            <a:pPr marL="255117" lvl="0" indent="-255117" defTabSz="850391">
              <a:spcBef>
                <a:spcPts val="500"/>
              </a:spcBef>
              <a:buSzTx/>
              <a:buNone/>
              <a:defRPr sz="1800"/>
            </a:pPr>
            <a:r>
              <a:rPr sz="1488"/>
              <a:t>- </a:t>
            </a:r>
            <a:r>
              <a:rPr sz="1488" u="sng"/>
              <a:t>действие Свидетельства  прекращается с прекращением деятельности ЮЛ </a:t>
            </a:r>
            <a:r>
              <a:rPr sz="1488"/>
              <a:t>с момента внесения в ЕГРЮЛ записи о прекращении деятельности присоединенного юридического лица;</a:t>
            </a:r>
          </a:p>
          <a:p>
            <a:pPr marL="255117" lvl="0" indent="-255117" defTabSz="850391">
              <a:spcBef>
                <a:spcPts val="500"/>
              </a:spcBef>
              <a:buSzTx/>
              <a:buNone/>
              <a:defRPr sz="1800"/>
            </a:pPr>
            <a:r>
              <a:rPr sz="1488"/>
              <a:t>- </a:t>
            </a:r>
            <a:r>
              <a:rPr sz="1488" u="sng"/>
              <a:t>Совет СРО не выдавал ОАО Свидетельство</a:t>
            </a:r>
            <a:r>
              <a:rPr sz="1488"/>
              <a:t>, и по состоянию на момент обращения ОАО  с заявлением о внесении изменений в Свидетельство, которое ранее было выдано присоединенному члену СРО, сведения о прекращении деятельности последнего в ЕГРЮЛ внесены не были.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/>
          </p:cNvSpPr>
          <p:nvPr>
            <p:ph type="body" idx="1"/>
          </p:nvPr>
        </p:nvSpPr>
        <p:spPr>
          <a:xfrm>
            <a:off x="179511" y="404663"/>
            <a:ext cx="8712970" cy="6192690"/>
          </a:xfrm>
          <a:prstGeom prst="rect">
            <a:avLst/>
          </a:prstGeom>
        </p:spPr>
        <p:txBody>
          <a:bodyPr/>
          <a:lstStyle/>
          <a:p>
            <a:pPr lvl="0" algn="ctr">
              <a:buSzTx/>
              <a:buNone/>
              <a:defRPr sz="1800"/>
            </a:pPr>
            <a:r>
              <a:rPr sz="2600" b="1">
                <a:solidFill>
                  <a:srgbClr val="00B050"/>
                </a:solidFill>
              </a:rPr>
              <a:t>Слияние</a:t>
            </a:r>
          </a:p>
          <a:p>
            <a:pPr lvl="0" algn="ctr">
              <a:buSzTx/>
              <a:buNone/>
              <a:defRPr sz="1800"/>
            </a:pPr>
            <a:r>
              <a:rPr sz="2600" b="1" u="sng">
                <a:solidFill>
                  <a:srgbClr val="FF0000"/>
                </a:solidFill>
              </a:rPr>
              <a:t>А</a:t>
            </a:r>
            <a:r>
              <a:rPr sz="2600" b="1">
                <a:solidFill>
                  <a:srgbClr val="FF0000"/>
                </a:solidFill>
              </a:rPr>
              <a:t> + </a:t>
            </a:r>
            <a:r>
              <a:rPr sz="2600" b="1" u="sng">
                <a:solidFill>
                  <a:srgbClr val="FF0000"/>
                </a:solidFill>
              </a:rPr>
              <a:t>Б</a:t>
            </a:r>
            <a:r>
              <a:rPr sz="2600" b="1" u="sng" baseline="-25000">
                <a:solidFill>
                  <a:srgbClr val="FF0000"/>
                </a:solidFill>
              </a:rPr>
              <a:t>СРО</a:t>
            </a:r>
            <a:r>
              <a:rPr sz="2600" b="1">
                <a:solidFill>
                  <a:srgbClr val="FF0000"/>
                </a:solidFill>
              </a:rPr>
              <a:t> = В</a:t>
            </a:r>
            <a:r>
              <a:rPr sz="2600" b="1" baseline="-25000">
                <a:solidFill>
                  <a:srgbClr val="FF0000"/>
                </a:solidFill>
              </a:rPr>
              <a:t> ???</a:t>
            </a:r>
            <a:endParaRPr sz="2600" b="1">
              <a:solidFill>
                <a:srgbClr val="FF0000"/>
              </a:solidFill>
            </a:endParaRPr>
          </a:p>
          <a:p>
            <a:pPr lvl="0" algn="ctr">
              <a:buSzTx/>
              <a:buNone/>
              <a:defRPr sz="1800"/>
            </a:pPr>
            <a:endParaRPr sz="2600" b="1">
              <a:solidFill>
                <a:srgbClr val="FF0000"/>
              </a:solidFill>
            </a:endParaRPr>
          </a:p>
          <a:p>
            <a:pPr lvl="0" algn="ctr">
              <a:buSzTx/>
              <a:buNone/>
              <a:defRPr sz="1800"/>
            </a:pPr>
            <a:endParaRPr sz="2600" b="1">
              <a:solidFill>
                <a:srgbClr val="FF0000"/>
              </a:solidFill>
            </a:endParaRPr>
          </a:p>
          <a:p>
            <a:pPr lvl="0" algn="ctr">
              <a:buSzTx/>
              <a:buNone/>
              <a:defRPr sz="1800"/>
            </a:pPr>
            <a:r>
              <a:rPr sz="2600" b="1" u="sng">
                <a:solidFill>
                  <a:srgbClr val="FF0000"/>
                </a:solidFill>
              </a:rPr>
              <a:t>А</a:t>
            </a:r>
            <a:r>
              <a:rPr sz="2600" b="1" u="sng" baseline="-25000">
                <a:solidFill>
                  <a:srgbClr val="FF0000"/>
                </a:solidFill>
              </a:rPr>
              <a:t>СРО №1</a:t>
            </a:r>
            <a:r>
              <a:rPr sz="2600" b="1">
                <a:solidFill>
                  <a:srgbClr val="FF0000"/>
                </a:solidFill>
              </a:rPr>
              <a:t> + </a:t>
            </a:r>
            <a:r>
              <a:rPr sz="2600" b="1" u="sng">
                <a:solidFill>
                  <a:srgbClr val="FF0000"/>
                </a:solidFill>
              </a:rPr>
              <a:t>Б</a:t>
            </a:r>
            <a:r>
              <a:rPr sz="2600" b="1" u="sng" baseline="-25000">
                <a:solidFill>
                  <a:srgbClr val="FF0000"/>
                </a:solidFill>
              </a:rPr>
              <a:t>СРО №1</a:t>
            </a:r>
            <a:r>
              <a:rPr sz="2600" b="1">
                <a:solidFill>
                  <a:srgbClr val="FF0000"/>
                </a:solidFill>
              </a:rPr>
              <a:t> = В</a:t>
            </a:r>
            <a:r>
              <a:rPr sz="2600" b="1" baseline="-25000">
                <a:solidFill>
                  <a:srgbClr val="FF0000"/>
                </a:solidFill>
              </a:rPr>
              <a:t>СРО № 1  </a:t>
            </a:r>
            <a:r>
              <a:rPr sz="2600" b="1">
                <a:solidFill>
                  <a:srgbClr val="FF0000"/>
                </a:solidFill>
              </a:rPr>
              <a:t>или В</a:t>
            </a:r>
            <a:r>
              <a:rPr sz="2600" b="1" baseline="-25000">
                <a:solidFill>
                  <a:srgbClr val="FF0000"/>
                </a:solidFill>
              </a:rPr>
              <a:t>???</a:t>
            </a:r>
          </a:p>
          <a:p>
            <a:pPr lvl="0" algn="ctr">
              <a:buSzTx/>
              <a:buNone/>
              <a:defRPr sz="1800"/>
            </a:pPr>
            <a:endParaRPr sz="2600" b="1">
              <a:solidFill>
                <a:srgbClr val="FF0000"/>
              </a:solidFill>
            </a:endParaRPr>
          </a:p>
          <a:p>
            <a:pPr lvl="0" algn="ctr">
              <a:buSzTx/>
              <a:buNone/>
              <a:defRPr sz="1800"/>
            </a:pPr>
            <a:endParaRPr sz="2600" b="1">
              <a:solidFill>
                <a:srgbClr val="FF0000"/>
              </a:solidFill>
            </a:endParaRPr>
          </a:p>
          <a:p>
            <a:pPr lvl="0" algn="ctr">
              <a:buSzTx/>
              <a:buNone/>
              <a:defRPr sz="1800"/>
            </a:pPr>
            <a:r>
              <a:rPr sz="2600" b="1" u="sng">
                <a:solidFill>
                  <a:srgbClr val="FF0000"/>
                </a:solidFill>
              </a:rPr>
              <a:t>А</a:t>
            </a:r>
            <a:r>
              <a:rPr sz="2600" b="1" u="sng" baseline="-25000">
                <a:solidFill>
                  <a:srgbClr val="FF0000"/>
                </a:solidFill>
              </a:rPr>
              <a:t>СРО № 1</a:t>
            </a:r>
            <a:r>
              <a:rPr sz="2600" b="1">
                <a:solidFill>
                  <a:srgbClr val="FF0000"/>
                </a:solidFill>
              </a:rPr>
              <a:t> + </a:t>
            </a:r>
            <a:r>
              <a:rPr sz="2600" b="1" u="sng">
                <a:solidFill>
                  <a:srgbClr val="FF0000"/>
                </a:solidFill>
              </a:rPr>
              <a:t>Б</a:t>
            </a:r>
            <a:r>
              <a:rPr sz="2600" b="1" u="sng" baseline="-25000">
                <a:solidFill>
                  <a:srgbClr val="FF0000"/>
                </a:solidFill>
              </a:rPr>
              <a:t>СРО № 2</a:t>
            </a:r>
            <a:r>
              <a:rPr sz="2600" b="1">
                <a:solidFill>
                  <a:srgbClr val="FF0000"/>
                </a:solidFill>
              </a:rPr>
              <a:t> = В</a:t>
            </a:r>
            <a:r>
              <a:rPr sz="2600" b="1" baseline="-25000">
                <a:solidFill>
                  <a:srgbClr val="FF0000"/>
                </a:solidFill>
              </a:rPr>
              <a:t>???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/>
          </p:cNvSpPr>
          <p:nvPr>
            <p:ph type="body" idx="1"/>
          </p:nvPr>
        </p:nvSpPr>
        <p:spPr>
          <a:xfrm>
            <a:off x="179511" y="404663"/>
            <a:ext cx="8712970" cy="6192690"/>
          </a:xfrm>
          <a:prstGeom prst="rect">
            <a:avLst/>
          </a:prstGeom>
        </p:spPr>
        <p:txBody>
          <a:bodyPr/>
          <a:lstStyle/>
          <a:p>
            <a:pPr lvl="0" algn="ctr">
              <a:buSzTx/>
              <a:buNone/>
              <a:defRPr sz="1800"/>
            </a:pPr>
            <a:r>
              <a:rPr sz="2600" b="1">
                <a:solidFill>
                  <a:srgbClr val="00B050"/>
                </a:solidFill>
              </a:rPr>
              <a:t>Разделение</a:t>
            </a:r>
          </a:p>
          <a:p>
            <a:pPr lvl="0" algn="ctr">
              <a:buSzTx/>
              <a:buNone/>
              <a:defRPr sz="1800"/>
            </a:pPr>
            <a:r>
              <a:rPr sz="2600" b="1" u="sng">
                <a:solidFill>
                  <a:srgbClr val="FF0000"/>
                </a:solidFill>
              </a:rPr>
              <a:t>А</a:t>
            </a:r>
            <a:r>
              <a:rPr sz="2600" b="1" u="sng" baseline="-25000">
                <a:solidFill>
                  <a:srgbClr val="FF0000"/>
                </a:solidFill>
              </a:rPr>
              <a:t>СРО</a:t>
            </a:r>
            <a:r>
              <a:rPr sz="2600" b="1">
                <a:solidFill>
                  <a:srgbClr val="FF0000"/>
                </a:solidFill>
              </a:rPr>
              <a:t>  = Б + В</a:t>
            </a:r>
          </a:p>
          <a:p>
            <a:pPr lvl="0">
              <a:buSzTx/>
              <a:buNone/>
              <a:defRPr sz="1800"/>
            </a:pPr>
            <a:endParaRPr sz="2600" b="1">
              <a:solidFill>
                <a:srgbClr val="FF0000"/>
              </a:solidFill>
            </a:endParaRPr>
          </a:p>
          <a:p>
            <a:pPr lvl="0">
              <a:buSzTx/>
              <a:buNone/>
              <a:defRPr sz="1800"/>
            </a:pPr>
            <a:r>
              <a:rPr sz="2600"/>
              <a:t>Взнос в КФ теряется? - да.</a:t>
            </a:r>
          </a:p>
          <a:p>
            <a:pPr lvl="0">
              <a:buSzTx/>
              <a:buNone/>
              <a:defRPr sz="1800"/>
            </a:pPr>
            <a:r>
              <a:rPr sz="2600"/>
              <a:t>Если Б и В или одна из них захотят быть вступить в СРО, они должны платить взнос? - юридически да.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>
            <a:spLocks noGrp="1"/>
          </p:cNvSpPr>
          <p:nvPr>
            <p:ph type="body" idx="1"/>
          </p:nvPr>
        </p:nvSpPr>
        <p:spPr>
          <a:xfrm>
            <a:off x="179511" y="404663"/>
            <a:ext cx="8712970" cy="6192690"/>
          </a:xfrm>
          <a:prstGeom prst="rect">
            <a:avLst/>
          </a:prstGeom>
        </p:spPr>
        <p:txBody>
          <a:bodyPr/>
          <a:lstStyle/>
          <a:p>
            <a:pPr lvl="0" algn="ctr">
              <a:buSzTx/>
              <a:buNone/>
              <a:defRPr sz="1800"/>
            </a:pPr>
            <a:r>
              <a:rPr sz="2600" b="1">
                <a:solidFill>
                  <a:srgbClr val="00B050"/>
                </a:solidFill>
              </a:rPr>
              <a:t>Выделение</a:t>
            </a:r>
          </a:p>
          <a:p>
            <a:pPr lvl="0" algn="ctr">
              <a:buSzTx/>
              <a:buNone/>
              <a:defRPr sz="1800"/>
            </a:pPr>
            <a:r>
              <a:rPr sz="2600" b="1">
                <a:solidFill>
                  <a:srgbClr val="FF0000"/>
                </a:solidFill>
              </a:rPr>
              <a:t>А</a:t>
            </a:r>
            <a:r>
              <a:rPr sz="2600" b="1" baseline="-25000">
                <a:solidFill>
                  <a:srgbClr val="FF0000"/>
                </a:solidFill>
              </a:rPr>
              <a:t>СРО №1</a:t>
            </a:r>
            <a:r>
              <a:rPr sz="2600" b="1">
                <a:solidFill>
                  <a:srgbClr val="FF0000"/>
                </a:solidFill>
              </a:rPr>
              <a:t>  → Б = А</a:t>
            </a:r>
            <a:r>
              <a:rPr sz="2600" b="1" baseline="-25000">
                <a:solidFill>
                  <a:srgbClr val="FF0000"/>
                </a:solidFill>
              </a:rPr>
              <a:t> СРО №1</a:t>
            </a:r>
            <a:r>
              <a:rPr sz="2600" b="1">
                <a:solidFill>
                  <a:srgbClr val="FF0000"/>
                </a:solidFill>
              </a:rPr>
              <a:t> и Б</a:t>
            </a:r>
          </a:p>
          <a:p>
            <a:pPr lvl="0">
              <a:buSzTx/>
              <a:buNone/>
              <a:defRPr sz="1800"/>
            </a:pPr>
            <a:r>
              <a:rPr sz="2600"/>
              <a:t>- членство в СРО сохраняется</a:t>
            </a:r>
          </a:p>
          <a:p>
            <a:pPr lvl="0">
              <a:buSzTx/>
              <a:buNone/>
              <a:defRPr sz="1800"/>
            </a:pPr>
            <a:r>
              <a:rPr sz="2600"/>
              <a:t>- взнос в КФ СРО сохраняется</a:t>
            </a:r>
          </a:p>
          <a:p>
            <a:pPr lvl="0">
              <a:buSzTx/>
              <a:buNone/>
              <a:defRPr sz="1800"/>
            </a:pPr>
            <a:r>
              <a:rPr sz="2600"/>
              <a:t>- внесение изменений в свидетельство о допуске такого юридического лица не требуется</a:t>
            </a:r>
          </a:p>
          <a:p>
            <a:pPr lvl="0">
              <a:buSzTx/>
              <a:buNone/>
              <a:defRPr sz="1800"/>
            </a:pPr>
            <a:r>
              <a:rPr sz="2600"/>
              <a:t>- целесообразно (или обязательно?) проверить соответствие указанного ЮЛ требованиям к выдаче свидетельств о допуске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1" build="p" bldLvl="5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/>
          </p:cNvSpPr>
          <p:nvPr>
            <p:ph type="body" idx="1"/>
          </p:nvPr>
        </p:nvSpPr>
        <p:spPr>
          <a:xfrm>
            <a:off x="179511" y="404663"/>
            <a:ext cx="8712970" cy="6192690"/>
          </a:xfrm>
          <a:prstGeom prst="rect">
            <a:avLst/>
          </a:prstGeom>
        </p:spPr>
        <p:txBody>
          <a:bodyPr/>
          <a:lstStyle/>
          <a:p>
            <a:pPr lvl="0">
              <a:buSzTx/>
              <a:buNone/>
              <a:defRPr sz="1800"/>
            </a:pPr>
            <a:r>
              <a:rPr sz="2600"/>
              <a:t>1) Допускается реорганизация ЮЛ с одновременным сочетанием различных ее форм.</a:t>
            </a:r>
          </a:p>
          <a:p>
            <a:pPr lvl="0">
              <a:buSzTx/>
              <a:buNone/>
              <a:defRPr sz="1800"/>
            </a:pPr>
            <a:r>
              <a:rPr sz="2600"/>
              <a:t>Ранее только для АО (ст.19.1 Закона об АО)</a:t>
            </a:r>
          </a:p>
          <a:p>
            <a:pPr lvl="0">
              <a:buSzTx/>
              <a:buNone/>
              <a:defRPr sz="1800"/>
            </a:pPr>
            <a:r>
              <a:rPr sz="2600"/>
              <a:t>2) Допускается реорганизация </a:t>
            </a:r>
            <a:r>
              <a:rPr sz="2600" u="sng"/>
              <a:t>с участием двух и более юридических лиц</a:t>
            </a:r>
            <a:r>
              <a:rPr sz="2600"/>
              <a:t>, в том числе созданных </a:t>
            </a:r>
            <a:r>
              <a:rPr sz="2600" u="sng"/>
              <a:t>в разных организационно-правовых формах</a:t>
            </a:r>
          </a:p>
          <a:p>
            <a:pPr lvl="0">
              <a:buSzTx/>
              <a:buNone/>
              <a:defRPr sz="1800"/>
            </a:pPr>
            <a:r>
              <a:rPr sz="2600"/>
              <a:t>3) Ограничения реорганизации юридических лиц могут быть установлены законом.</a:t>
            </a:r>
          </a:p>
          <a:p>
            <a:pPr lvl="0">
              <a:defRPr sz="1800"/>
            </a:pPr>
            <a:r>
              <a:rPr sz="2600"/>
              <a:t>Ст.106.6 ГК РФ: ПК по решению его членов, принятому единогласно, может преобразоваться в ХТ или ХО.</a:t>
            </a:r>
          </a:p>
          <a:p>
            <a:pPr lvl="0">
              <a:defRPr sz="1800"/>
            </a:pPr>
            <a:r>
              <a:rPr sz="2600"/>
              <a:t>Пункт 3 ст.68 ГК РФ: ХТ и ХО не могут быть реорганизованы в некоммерческие организации, а также в унитарные коммерческие организации.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/>
          </p:cNvSpPr>
          <p:nvPr>
            <p:ph type="body" idx="1"/>
          </p:nvPr>
        </p:nvSpPr>
        <p:spPr>
          <a:xfrm>
            <a:off x="179511" y="404663"/>
            <a:ext cx="8712970" cy="6192690"/>
          </a:xfrm>
          <a:prstGeom prst="rect">
            <a:avLst/>
          </a:prstGeom>
        </p:spPr>
        <p:txBody>
          <a:bodyPr/>
          <a:lstStyle/>
          <a:p>
            <a:pPr lvl="0">
              <a:buSzTx/>
              <a:buNone/>
              <a:defRPr sz="1800"/>
            </a:pPr>
            <a:r>
              <a:rPr sz="2600"/>
              <a:t>Выделенное из члена СРО ЮЛ не приобретает членства в СРО и должно получать свидетельство о допуске заново</a:t>
            </a:r>
          </a:p>
          <a:p>
            <a:pPr lvl="0">
              <a:buSzTx/>
              <a:buNone/>
              <a:defRPr sz="1800"/>
            </a:pPr>
            <a:r>
              <a:rPr sz="2600"/>
              <a:t>Сохранение членства в СРО только для ЮЛ, из которого выделилась другая организация. </a:t>
            </a:r>
          </a:p>
          <a:p>
            <a:pPr lvl="0">
              <a:buFontTx/>
              <a:buChar char="-"/>
              <a:defRPr sz="1800"/>
            </a:pPr>
            <a:r>
              <a:rPr sz="2600"/>
              <a:t>Пост. 12 ААС от 18.09.2013 по делу N А12-11001/2013 </a:t>
            </a:r>
          </a:p>
          <a:p>
            <a:pPr lvl="0">
              <a:buFontTx/>
              <a:buChar char="-"/>
              <a:defRPr sz="1800"/>
            </a:pPr>
            <a:r>
              <a:rPr sz="2600"/>
              <a:t>Пост. 11 ААС от 21 декабря 2011 г. по делу N А55-8810/2011</a:t>
            </a:r>
          </a:p>
          <a:p>
            <a:pPr lvl="0">
              <a:buSzTx/>
              <a:buNone/>
              <a:defRPr sz="1800"/>
            </a:pPr>
            <a:r>
              <a:rPr sz="2600"/>
              <a:t>- решение Арбитражного суда Самарской области от 16.09.2011 по делу № А55-8810/2011 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/>
          </p:cNvSpPr>
          <p:nvPr>
            <p:ph type="body" idx="1"/>
          </p:nvPr>
        </p:nvSpPr>
        <p:spPr>
          <a:xfrm rot="21599136">
            <a:off x="329089" y="332655"/>
            <a:ext cx="8712969" cy="6192690"/>
          </a:xfrm>
          <a:prstGeom prst="rect">
            <a:avLst/>
          </a:prstGeom>
        </p:spPr>
        <p:txBody>
          <a:bodyPr/>
          <a:lstStyle/>
          <a:p>
            <a:pPr marL="183794" lvl="0" indent="-183794" algn="ctr" defTabSz="612648">
              <a:spcBef>
                <a:spcPts val="400"/>
              </a:spcBef>
              <a:defRPr sz="1800"/>
            </a:pPr>
            <a:r>
              <a:rPr sz="1742" b="1">
                <a:solidFill>
                  <a:srgbClr val="D71A16"/>
                </a:solidFill>
              </a:rPr>
              <a:t>Вопрос о возможности отражения в локальных документах СРО вопросов перехода в результате реорганизации членства в СРО и права на КФ.</a:t>
            </a:r>
          </a:p>
          <a:p>
            <a:pPr marL="183794" lvl="0" indent="-183794" defTabSz="612648">
              <a:spcBef>
                <a:spcPts val="400"/>
              </a:spcBef>
              <a:defRPr sz="1800"/>
            </a:pPr>
            <a:r>
              <a:rPr sz="1742"/>
              <a:t>Саморегулируемая организация </a:t>
            </a:r>
            <a:r>
              <a:rPr sz="1742">
                <a:solidFill>
                  <a:srgbClr val="F12922"/>
                </a:solidFill>
              </a:rPr>
              <a:t>обязана</a:t>
            </a:r>
            <a:r>
              <a:rPr sz="1742"/>
              <a:t> разработать и утвердить:</a:t>
            </a:r>
          </a:p>
          <a:p>
            <a:pPr marL="183794" lvl="0" indent="-183794" defTabSz="612648">
              <a:spcBef>
                <a:spcPts val="400"/>
              </a:spcBef>
              <a:defRPr sz="1800"/>
            </a:pPr>
            <a:r>
              <a:rPr sz="1742"/>
              <a:t>1) требования к выдаче свидетельств о допуске к работам...</a:t>
            </a:r>
          </a:p>
          <a:p>
            <a:pPr marL="183794" lvl="0" indent="-183794" defTabSz="612648">
              <a:spcBef>
                <a:spcPts val="400"/>
              </a:spcBef>
              <a:defRPr sz="1800"/>
            </a:pPr>
            <a:r>
              <a:rPr sz="1742"/>
              <a:t>2) правила контроля в области саморегулирования;</a:t>
            </a:r>
          </a:p>
          <a:p>
            <a:pPr marL="183794" lvl="0" indent="-183794" defTabSz="612648">
              <a:spcBef>
                <a:spcPts val="400"/>
              </a:spcBef>
              <a:defRPr sz="1800"/>
            </a:pPr>
            <a:r>
              <a:rPr sz="1742"/>
              <a:t>3) документ, устанавливающий систему мер дисциплинарного воздействия за несоблюдение членами саморегулируемой организации требований к выдаче свидетельств о допуске, правил контроля в области саморегулирования, требований технических регламентов, требований стандартов саморегулируемых организаций и правил саморегулирования.</a:t>
            </a:r>
          </a:p>
          <a:p>
            <a:pPr marL="183794" lvl="0" indent="-183794" defTabSz="612648">
              <a:spcBef>
                <a:spcPts val="400"/>
              </a:spcBef>
              <a:defRPr sz="1800"/>
            </a:pPr>
            <a:r>
              <a:rPr sz="1742"/>
              <a:t>Саморегулируемая организация </a:t>
            </a:r>
            <a:r>
              <a:rPr sz="1742">
                <a:solidFill>
                  <a:srgbClr val="F12922"/>
                </a:solidFill>
              </a:rPr>
              <a:t>вправе</a:t>
            </a:r>
            <a:r>
              <a:rPr sz="1742"/>
              <a:t> разработать и утвердить:</a:t>
            </a:r>
          </a:p>
          <a:p>
            <a:pPr marL="183794" lvl="0" indent="-183794" defTabSz="612648">
              <a:spcBef>
                <a:spcPts val="400"/>
              </a:spcBef>
              <a:defRPr sz="1800"/>
            </a:pPr>
            <a:r>
              <a:rPr sz="1742"/>
              <a:t>1) стандарты саморегулируемых организаций;</a:t>
            </a:r>
          </a:p>
          <a:p>
            <a:pPr marL="183794" lvl="0" indent="-183794" defTabSz="612648">
              <a:spcBef>
                <a:spcPts val="400"/>
              </a:spcBef>
              <a:defRPr sz="1800"/>
            </a:pPr>
            <a:r>
              <a:rPr sz="1742"/>
              <a:t>2) правила саморегулирования.</a:t>
            </a:r>
          </a:p>
          <a:p>
            <a:pPr marL="183794" lvl="0" indent="-183794" defTabSz="612648">
              <a:spcBef>
                <a:spcPts val="400"/>
              </a:spcBef>
              <a:defRPr sz="1800"/>
            </a:pPr>
            <a:r>
              <a:rPr sz="1742"/>
              <a:t>Саморегулируемая организация </a:t>
            </a:r>
            <a:r>
              <a:rPr sz="1742">
                <a:solidFill>
                  <a:srgbClr val="F12922"/>
                </a:solidFill>
              </a:rPr>
              <a:t>не вправе</a:t>
            </a:r>
            <a:r>
              <a:rPr sz="1742"/>
              <a:t> разрабатывать и утверждать иные документы, устанавливающие обязательные требования к членам саморегулируемой организации, их деятельности</a:t>
            </a:r>
          </a:p>
          <a:p>
            <a:pPr marL="183794" lvl="0" indent="-183794" defTabSz="612648">
              <a:spcBef>
                <a:spcPts val="400"/>
              </a:spcBef>
              <a:defRPr sz="1800"/>
            </a:pPr>
            <a:r>
              <a:rPr sz="1742"/>
              <a:t>Документы саморегулируемой организации не должны противоречить требованиям законодательства Российской Федерации.</a:t>
            </a:r>
          </a:p>
          <a:p>
            <a:pPr marL="183794" lvl="0" indent="-183794" defTabSz="612648">
              <a:spcBef>
                <a:spcPts val="400"/>
              </a:spcBef>
              <a:defRPr sz="1800"/>
            </a:pPr>
            <a:r>
              <a:rPr sz="1742" b="1">
                <a:solidFill>
                  <a:srgbClr val="67AC39"/>
                </a:solidFill>
              </a:rPr>
              <a:t>СРО имеет право утверждать ограниченный перечень документов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/>
          </p:cNvSpPr>
          <p:nvPr>
            <p:ph type="body" idx="1"/>
          </p:nvPr>
        </p:nvSpPr>
        <p:spPr>
          <a:xfrm>
            <a:off x="179511" y="404663"/>
            <a:ext cx="8712970" cy="6192690"/>
          </a:xfrm>
          <a:prstGeom prst="rect">
            <a:avLst/>
          </a:prstGeom>
        </p:spPr>
        <p:txBody>
          <a:bodyPr/>
          <a:lstStyle/>
          <a:p>
            <a:pPr lvl="0" algn="ctr">
              <a:buSzTx/>
              <a:buNone/>
              <a:defRPr sz="1800"/>
            </a:pPr>
            <a:r>
              <a:rPr sz="2600" b="1">
                <a:solidFill>
                  <a:srgbClr val="FF0000"/>
                </a:solidFill>
              </a:rPr>
              <a:t>Реорганизация саморегулируемой организации возможно только с потерей ею статуса СРО</a:t>
            </a:r>
            <a:endParaRPr sz="2600">
              <a:solidFill>
                <a:srgbClr val="FF0000"/>
              </a:solidFill>
            </a:endParaRPr>
          </a:p>
          <a:p>
            <a:pPr lvl="0">
              <a:buSzTx/>
              <a:buNone/>
              <a:defRPr sz="1800"/>
            </a:pPr>
            <a:endParaRPr sz="2600">
              <a:solidFill>
                <a:srgbClr val="FF0000"/>
              </a:solidFill>
            </a:endParaRPr>
          </a:p>
          <a:p>
            <a:pPr lvl="0">
              <a:buSzTx/>
              <a:buNone/>
              <a:defRPr sz="1800"/>
            </a:pPr>
            <a:r>
              <a:rPr sz="2600"/>
              <a:t>Этап 1. Реорганизация ассоциации со статусом СРО</a:t>
            </a:r>
          </a:p>
          <a:p>
            <a:pPr lvl="0">
              <a:buSzTx/>
              <a:buNone/>
              <a:defRPr sz="1800"/>
            </a:pPr>
            <a:r>
              <a:rPr sz="2600"/>
              <a:t>Этап 2. Исключение сведений об из государственного реестра СРО</a:t>
            </a:r>
          </a:p>
          <a:p>
            <a:pPr lvl="0">
              <a:buSzTx/>
              <a:buNone/>
              <a:defRPr sz="1800"/>
            </a:pPr>
            <a:r>
              <a:rPr sz="2600"/>
              <a:t>Этап 3. Зачисление средств компенсационного фонда СРО на счет нац.объединения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/>
          </p:cNvSpPr>
          <p:nvPr>
            <p:ph type="body" idx="1"/>
          </p:nvPr>
        </p:nvSpPr>
        <p:spPr>
          <a:xfrm>
            <a:off x="179511" y="404663"/>
            <a:ext cx="8856986" cy="6192690"/>
          </a:xfrm>
          <a:prstGeom prst="rect">
            <a:avLst/>
          </a:prstGeom>
        </p:spPr>
        <p:txBody>
          <a:bodyPr/>
          <a:lstStyle/>
          <a:p>
            <a:pPr marL="266090" lvl="0" indent="-266090" defTabSz="886968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1940"/>
              <a:t>Ст.21 Закона о СРО:</a:t>
            </a:r>
            <a:br>
              <a:rPr sz="1940"/>
            </a:br>
            <a:r>
              <a:rPr sz="1940"/>
              <a:t>Ч.1. </a:t>
            </a:r>
            <a:r>
              <a:rPr sz="1940" u="sng"/>
              <a:t>Основанием для исключения </a:t>
            </a:r>
            <a:r>
              <a:rPr sz="1940"/>
              <a:t>сведений о некоммерческой организации из государственного реестра саморегулируемых организаций уполномоченным федеральным органом исполнительной власти… является: </a:t>
            </a:r>
            <a:br>
              <a:rPr sz="1940"/>
            </a:br>
            <a:r>
              <a:rPr sz="1940"/>
              <a:t>2) ликвидация или </a:t>
            </a:r>
            <a:r>
              <a:rPr sz="1940" u="sng"/>
              <a:t>реорганизация некоммерческой организации</a:t>
            </a:r>
            <a:r>
              <a:rPr sz="1940"/>
              <a:t>; </a:t>
            </a:r>
            <a:br>
              <a:rPr sz="1940"/>
            </a:br>
            <a:r>
              <a:rPr sz="1940"/>
              <a:t>3. Некоммерческая организация </a:t>
            </a:r>
            <a:r>
              <a:rPr sz="1940" u="sng"/>
              <a:t>считается исключенной </a:t>
            </a:r>
            <a:r>
              <a:rPr sz="1940"/>
              <a:t>из государственного реестра саморегулируемых организаций и прекратившей деятельность в качестве саморегулируемой организации … </a:t>
            </a:r>
            <a:r>
              <a:rPr sz="1940" u="sng"/>
              <a:t>с даты</a:t>
            </a:r>
            <a:r>
              <a:rPr sz="1940"/>
              <a:t> ... или </a:t>
            </a:r>
            <a:r>
              <a:rPr sz="1940" u="sng"/>
              <a:t>реорганизации</a:t>
            </a:r>
            <a:r>
              <a:rPr sz="1940"/>
              <a:t> некоммерческой организации. </a:t>
            </a:r>
            <a:br>
              <a:rPr sz="1940"/>
            </a:br>
            <a:endParaRPr sz="1940"/>
          </a:p>
          <a:p>
            <a:pPr marL="266090" lvl="0" indent="-266090" defTabSz="886968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1940"/>
              <a:t>Абз.2 п.3 ст.16 Федерального закона от 12.01.1996 № 7-ФЗ «О некоммерческих организациях» </a:t>
            </a:r>
            <a:br>
              <a:rPr sz="1940"/>
            </a:br>
            <a:r>
              <a:rPr sz="1940" u="sng"/>
              <a:t>При </a:t>
            </a:r>
            <a:r>
              <a:rPr sz="1940"/>
              <a:t>реорганизации некоммерческой организации </a:t>
            </a:r>
            <a:r>
              <a:rPr sz="1940" u="sng"/>
              <a:t>в форме присоединения </a:t>
            </a:r>
            <a:r>
              <a:rPr sz="1940"/>
              <a:t>к ней другой организации первая из них </a:t>
            </a:r>
            <a:r>
              <a:rPr sz="1940" u="sng"/>
              <a:t>считается реорганизованной с момента внесения</a:t>
            </a:r>
            <a:r>
              <a:rPr sz="1940"/>
              <a:t> в ЕГРЮЛ записи о прекращении деятельности присоединенной организации. </a:t>
            </a:r>
            <a:br>
              <a:rPr sz="1940"/>
            </a:br>
            <a:endParaRPr sz="1940"/>
          </a:p>
          <a:p>
            <a:pPr marL="266090" lvl="0" indent="-266090" defTabSz="886968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1940"/>
              <a:t>Ч.8 ст.55.16 ГрК РФ: В случае исключения сведений о некоммерческой организации из государственного реестра саморегулируемых организаций средства компенсационного фонда саморегулируемой организации подлежат зачислению на счет соответствующего Национального объединения саморегулируемых организаций и могут быть использованы только для осуществления выплат...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179511" y="404664"/>
            <a:ext cx="8712970" cy="6264696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90000"/>
              </a:lnSpc>
              <a:buSzTx/>
              <a:buNone/>
              <a:defRPr sz="1800"/>
            </a:pPr>
            <a:r>
              <a:rPr sz="2600">
                <a:solidFill>
                  <a:srgbClr val="FF0000"/>
                </a:solidFill>
              </a:rPr>
              <a:t>Не могут быть реорганизованы </a:t>
            </a:r>
            <a:r>
              <a:rPr sz="2600"/>
              <a:t>некоммерческие организации, имеющие статус </a:t>
            </a:r>
            <a:r>
              <a:rPr sz="2600">
                <a:solidFill>
                  <a:srgbClr val="FF0000"/>
                </a:solidFill>
              </a:rPr>
              <a:t>саморегулируемой организации</a:t>
            </a:r>
            <a:r>
              <a:rPr sz="2600"/>
              <a:t>:</a:t>
            </a:r>
          </a:p>
          <a:p>
            <a:pPr lvl="0">
              <a:lnSpc>
                <a:spcPct val="90000"/>
              </a:lnSpc>
              <a:buSzTx/>
              <a:buNone/>
              <a:defRPr sz="1800"/>
            </a:pPr>
            <a:r>
              <a:rPr sz="2600"/>
              <a:t>- </a:t>
            </a:r>
            <a:r>
              <a:rPr sz="2600" b="1">
                <a:solidFill>
                  <a:srgbClr val="00B050"/>
                </a:solidFill>
              </a:rPr>
              <a:t>оценщиков</a:t>
            </a:r>
            <a:r>
              <a:rPr sz="2600"/>
              <a:t>, (ч.8 ст.22 Федерального закона от 29.07.1998 № 135-ФЗ "Об оценочной деятельности в Российской Федерации")</a:t>
            </a:r>
          </a:p>
          <a:p>
            <a:pPr lvl="0">
              <a:lnSpc>
                <a:spcPct val="90000"/>
              </a:lnSpc>
              <a:buSzTx/>
              <a:buNone/>
              <a:defRPr sz="1800"/>
            </a:pPr>
            <a:r>
              <a:rPr sz="2600"/>
              <a:t>- </a:t>
            </a:r>
            <a:r>
              <a:rPr sz="2600" b="1">
                <a:solidFill>
                  <a:srgbClr val="00B050"/>
                </a:solidFill>
              </a:rPr>
              <a:t>арбитражных управляющих </a:t>
            </a:r>
            <a:r>
              <a:rPr sz="2600"/>
              <a:t>(п.4 ст.21 Закона о банкротстве)</a:t>
            </a:r>
          </a:p>
          <a:p>
            <a:pPr lvl="0">
              <a:lnSpc>
                <a:spcPct val="90000"/>
              </a:lnSpc>
              <a:buFontTx/>
              <a:buChar char="-"/>
              <a:defRPr sz="1800"/>
            </a:pPr>
            <a:r>
              <a:rPr sz="2600" b="1">
                <a:solidFill>
                  <a:srgbClr val="00B050"/>
                </a:solidFill>
              </a:rPr>
              <a:t>актуариев</a:t>
            </a:r>
            <a:r>
              <a:rPr sz="2600"/>
              <a:t> (п.4 ст.11 Федерального закона от 02.11.2013 № 293-ФЗ «Об актуарной деятельности в Российской Федерации»).</a:t>
            </a:r>
          </a:p>
          <a:p>
            <a:pPr lvl="0">
              <a:lnSpc>
                <a:spcPct val="90000"/>
              </a:lnSpc>
              <a:buSzTx/>
              <a:buNone/>
              <a:defRPr sz="1800"/>
            </a:pPr>
            <a:r>
              <a:rPr sz="2600"/>
              <a:t>В отношении иных СРО таких ограничений нет.</a:t>
            </a:r>
          </a:p>
          <a:p>
            <a:pPr lvl="0">
              <a:lnSpc>
                <a:spcPct val="90000"/>
              </a:lnSpc>
              <a:buSzTx/>
              <a:buNone/>
              <a:defRPr sz="1800"/>
            </a:pPr>
            <a:r>
              <a:rPr sz="2600"/>
              <a:t>Какие критерии: </a:t>
            </a:r>
          </a:p>
          <a:p>
            <a:pPr lvl="0">
              <a:lnSpc>
                <a:spcPct val="90000"/>
              </a:lnSpc>
              <a:buSzTx/>
              <a:buNone/>
              <a:defRPr sz="1800"/>
            </a:pPr>
            <a:r>
              <a:rPr sz="2600"/>
              <a:t>- назначение судом? </a:t>
            </a:r>
          </a:p>
          <a:p>
            <a:pPr lvl="0">
              <a:lnSpc>
                <a:spcPct val="90000"/>
              </a:lnSpc>
              <a:buSzTx/>
              <a:buNone/>
              <a:defRPr sz="1800"/>
            </a:pPr>
            <a:r>
              <a:rPr sz="2600"/>
              <a:t>- профессиональная деятельность?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1" build="p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/>
          </p:cNvSpPr>
          <p:nvPr>
            <p:ph type="body" idx="1"/>
          </p:nvPr>
        </p:nvSpPr>
        <p:spPr>
          <a:xfrm>
            <a:off x="179511" y="404663"/>
            <a:ext cx="8712970" cy="6192690"/>
          </a:xfrm>
          <a:prstGeom prst="rect">
            <a:avLst/>
          </a:prstGeom>
        </p:spPr>
        <p:txBody>
          <a:bodyPr/>
          <a:lstStyle/>
          <a:p>
            <a:pPr lvl="0" algn="ctr">
              <a:lnSpc>
                <a:spcPct val="90000"/>
              </a:lnSpc>
              <a:buSzTx/>
              <a:buNone/>
              <a:defRPr sz="1800"/>
            </a:pPr>
            <a:r>
              <a:rPr sz="2400">
                <a:solidFill>
                  <a:srgbClr val="FF0000"/>
                </a:solidFill>
              </a:rPr>
              <a:t>Сроки реорганизации</a:t>
            </a:r>
            <a:endParaRPr sz="2400"/>
          </a:p>
          <a:p>
            <a:pPr lvl="0">
              <a:lnSpc>
                <a:spcPct val="90000"/>
              </a:lnSpc>
              <a:buSzTx/>
              <a:buNone/>
              <a:defRPr sz="1800"/>
            </a:pPr>
            <a:r>
              <a:rPr sz="2400"/>
              <a:t>Государственная регистрация юридического лица, создаваемого в результате реорганизации (в случае регистрации нескольких юридических лиц - первого по времени государственной регистрации), допускается не ранее истечения соответствующего срока для </a:t>
            </a:r>
            <a:r>
              <a:rPr sz="2400">
                <a:solidFill>
                  <a:srgbClr val="FF0000"/>
                </a:solidFill>
              </a:rPr>
              <a:t>обжалования решения о реорганизации </a:t>
            </a:r>
            <a:r>
              <a:rPr sz="2400"/>
              <a:t>(п.1 чт.60.1).</a:t>
            </a:r>
          </a:p>
          <a:p>
            <a:pPr lvl="0">
              <a:lnSpc>
                <a:spcPct val="90000"/>
              </a:lnSpc>
              <a:buSzTx/>
              <a:buNone/>
              <a:defRPr sz="1800"/>
            </a:pPr>
            <a:r>
              <a:rPr sz="2400"/>
              <a:t>Решение о реорганизации юридического лица может быть признано недействительным </a:t>
            </a:r>
            <a:r>
              <a:rPr sz="2400" u="sng"/>
              <a:t>по требованию участников </a:t>
            </a:r>
            <a:r>
              <a:rPr sz="2400"/>
              <a:t>реорганизуемого юридического лица, а также </a:t>
            </a:r>
            <a:r>
              <a:rPr sz="2400" u="sng"/>
              <a:t>иных лиц</a:t>
            </a:r>
            <a:r>
              <a:rPr sz="2400"/>
              <a:t>, не являющихся участниками юридического лица, если такое право им предоставлено законом.</a:t>
            </a:r>
          </a:p>
          <a:p>
            <a:pPr lvl="0">
              <a:lnSpc>
                <a:spcPct val="90000"/>
              </a:lnSpc>
              <a:buSzTx/>
              <a:buNone/>
              <a:defRPr sz="1800"/>
            </a:pPr>
            <a:r>
              <a:rPr sz="2400"/>
              <a:t>Указанное требование может быть </a:t>
            </a:r>
            <a:r>
              <a:rPr sz="2400" u="sng"/>
              <a:t>предъявлено в суд не позднее чем в течение трех месяцев </a:t>
            </a:r>
            <a:r>
              <a:rPr sz="2400"/>
              <a:t>после </a:t>
            </a:r>
            <a:r>
              <a:rPr sz="2400">
                <a:solidFill>
                  <a:srgbClr val="FF0000"/>
                </a:solidFill>
              </a:rPr>
              <a:t>внесения</a:t>
            </a:r>
            <a:r>
              <a:rPr sz="2400"/>
              <a:t> в единый государственный реестр юридических лиц </a:t>
            </a:r>
            <a:r>
              <a:rPr sz="2400">
                <a:solidFill>
                  <a:srgbClr val="FF0000"/>
                </a:solidFill>
              </a:rPr>
              <a:t>записи</a:t>
            </a:r>
            <a:r>
              <a:rPr sz="2400"/>
              <a:t> о начале процедуры реорганизации, если иной срок не установлен законом.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" name="Table 79"/>
          <p:cNvGraphicFramePr/>
          <p:nvPr/>
        </p:nvGraphicFramePr>
        <p:xfrm>
          <a:off x="179387" y="404813"/>
          <a:ext cx="8713788" cy="5429670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2904596"/>
                <a:gridCol w="2904596"/>
                <a:gridCol w="2904596"/>
              </a:tblGrid>
              <a:tr h="793326">
                <a:tc>
                  <a:txBody>
                    <a:bodyPr/>
                    <a:lstStyle/>
                    <a:p>
                      <a:pPr lvl="0" algn="ctr"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sz="2400" b="1">
                          <a:solidFill>
                            <a:srgbClr val="C00000"/>
                          </a:solidFill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Вид реорганизации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sz="2400" b="1">
                          <a:solidFill>
                            <a:srgbClr val="C00000"/>
                          </a:solidFill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Составление передаточного акта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sz="2400" b="1">
                          <a:solidFill>
                            <a:srgbClr val="C00000"/>
                          </a:solidFill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Применение процедур по защите прав кредиторов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</a:tr>
              <a:tr h="793326"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2400" b="1" i="1">
                          <a:solidFill>
                            <a:srgbClr val="C00000"/>
                          </a:solidFill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Слияние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</a:tr>
              <a:tr h="793326"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2400" b="1" i="1">
                          <a:solidFill>
                            <a:srgbClr val="C00000"/>
                          </a:solidFill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Присоединение</a:t>
                      </a:r>
                    </a:p>
                    <a:p>
                      <a:pPr lvl="0" algn="ctr">
                        <a:defRPr sz="1800" b="0" i="0"/>
                      </a:pPr>
                      <a:r>
                        <a:rPr sz="2400" b="1" i="1">
                          <a:solidFill>
                            <a:srgbClr val="C00000"/>
                          </a:solidFill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</a:tr>
              <a:tr h="793326"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2400" b="1" i="1">
                          <a:solidFill>
                            <a:srgbClr val="C00000"/>
                          </a:solidFill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Разделение 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2400" b="1" i="1">
                          <a:solidFill>
                            <a:srgbClr val="C00000"/>
                          </a:solidFill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Требуется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</a:tr>
              <a:tr h="793326"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2400" b="1" i="1">
                          <a:solidFill>
                            <a:srgbClr val="C00000"/>
                          </a:solidFill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Выделение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2400" b="1" i="1">
                          <a:solidFill>
                            <a:srgbClr val="C00000"/>
                          </a:solidFill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Требуется 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</a:tr>
              <a:tr h="793326"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2400" b="1" i="1">
                          <a:solidFill>
                            <a:srgbClr val="C00000"/>
                          </a:solidFill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Преобразование 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2400" b="1" i="1">
                          <a:solidFill>
                            <a:srgbClr val="C00000"/>
                          </a:solidFill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Не применяются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/>
          </p:cNvSpPr>
          <p:nvPr>
            <p:ph type="body" idx="1"/>
          </p:nvPr>
        </p:nvSpPr>
        <p:spPr>
          <a:xfrm>
            <a:off x="179511" y="404663"/>
            <a:ext cx="8712970" cy="6192690"/>
          </a:xfrm>
          <a:prstGeom prst="rect">
            <a:avLst/>
          </a:prstGeom>
        </p:spPr>
        <p:txBody>
          <a:bodyPr/>
          <a:lstStyle/>
          <a:p>
            <a:pPr lvl="0" algn="ctr">
              <a:buSzTx/>
              <a:buNone/>
              <a:defRPr sz="1800"/>
            </a:pPr>
            <a:r>
              <a:rPr sz="2600" b="1">
                <a:solidFill>
                  <a:srgbClr val="FF0000"/>
                </a:solidFill>
              </a:rPr>
              <a:t>Проблемы защиты прав кредиторов</a:t>
            </a:r>
          </a:p>
          <a:p>
            <a:pPr lvl="0">
              <a:buSzTx/>
              <a:buNone/>
              <a:defRPr sz="1800"/>
            </a:pPr>
            <a:r>
              <a:rPr sz="2600"/>
              <a:t>1) Уведомление о реорганизации юридического лица</a:t>
            </a:r>
          </a:p>
          <a:p>
            <a:pPr lvl="0">
              <a:buSzTx/>
              <a:buNone/>
              <a:defRPr sz="1800"/>
            </a:pPr>
            <a:r>
              <a:rPr sz="2600"/>
              <a:t>2) Требование о досрочном исполнении соответствующего обязательства должником, а при невозможности досрочного исполнения - прекращения обязательства и возмещения связанных с этим убытков (искл. – в законе или соглашении кредитора с реорганизуемым ЮЛ)</a:t>
            </a:r>
          </a:p>
          <a:p>
            <a:pPr lvl="0">
              <a:buSzTx/>
              <a:buNone/>
              <a:defRPr sz="1800"/>
            </a:pPr>
            <a:r>
              <a:rPr sz="2600"/>
              <a:t>3) </a:t>
            </a:r>
            <a:r>
              <a:rPr sz="2600" u="sng"/>
              <a:t>Если </a:t>
            </a:r>
            <a:r>
              <a:rPr sz="2600"/>
              <a:t>кредитору исполнение не предоставлено, убытки не возмещены и не предложено достаточное обеспечение исполнения обязательства – солидарная ответственность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1" build="p" bldLvl="5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body" idx="1"/>
          </p:nvPr>
        </p:nvSpPr>
        <p:spPr>
          <a:xfrm>
            <a:off x="179511" y="404663"/>
            <a:ext cx="8712970" cy="6192690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90000"/>
              </a:lnSpc>
              <a:buSzTx/>
              <a:buNone/>
              <a:defRPr sz="1800"/>
            </a:pPr>
            <a:r>
              <a:rPr sz="2600"/>
              <a:t>Что передается?</a:t>
            </a:r>
          </a:p>
          <a:p>
            <a:pPr lvl="0">
              <a:lnSpc>
                <a:spcPct val="90000"/>
              </a:lnSpc>
              <a:buSzTx/>
              <a:buNone/>
              <a:defRPr sz="1800"/>
            </a:pPr>
            <a:r>
              <a:rPr sz="2600"/>
              <a:t>Ст.58 ГК РФ. Правопреемство при реорганизации юридических лиц – </a:t>
            </a:r>
            <a:r>
              <a:rPr sz="2600" b="1">
                <a:solidFill>
                  <a:srgbClr val="7030A0"/>
                </a:solidFill>
              </a:rPr>
              <a:t>передача прав и обязанностей</a:t>
            </a:r>
            <a:r>
              <a:rPr sz="2600"/>
              <a:t>.</a:t>
            </a:r>
          </a:p>
          <a:p>
            <a:pPr lvl="0">
              <a:lnSpc>
                <a:spcPct val="90000"/>
              </a:lnSpc>
              <a:buSzTx/>
              <a:buNone/>
              <a:defRPr sz="1800"/>
            </a:pPr>
            <a:r>
              <a:rPr sz="2600"/>
              <a:t>Пункт 1 ст.59 ГК РФ. Передаточный акт должен содержать положения о правопреемстве </a:t>
            </a:r>
            <a:r>
              <a:rPr sz="2600" b="1">
                <a:solidFill>
                  <a:srgbClr val="7030A0"/>
                </a:solidFill>
              </a:rPr>
              <a:t>по всем обязательствам </a:t>
            </a:r>
            <a:r>
              <a:rPr sz="2600"/>
              <a:t>реорганизованного юридического лица в отношении всех его кредиторов и должников, включая </a:t>
            </a:r>
            <a:r>
              <a:rPr sz="2600" b="1">
                <a:solidFill>
                  <a:srgbClr val="0070C0"/>
                </a:solidFill>
              </a:rPr>
              <a:t>обязательства, оспариваемые сторонами</a:t>
            </a:r>
            <a:r>
              <a:rPr sz="2600"/>
              <a:t>, а также </a:t>
            </a:r>
            <a:r>
              <a:rPr sz="2600" b="1">
                <a:solidFill>
                  <a:srgbClr val="00B050"/>
                </a:solidFill>
              </a:rPr>
              <a:t>порядок определения правопреемства </a:t>
            </a:r>
            <a:r>
              <a:rPr sz="2600"/>
              <a:t>в связи с изменением вида, состава, стоимости имущества, </a:t>
            </a:r>
            <a:r>
              <a:rPr sz="2600" b="1">
                <a:solidFill>
                  <a:srgbClr val="00B050"/>
                </a:solidFill>
              </a:rPr>
              <a:t>возникновением, изменением, прекращением прав и обязанностей </a:t>
            </a:r>
            <a:r>
              <a:rPr sz="2600"/>
              <a:t>реорганизуемого юридического лица, которые могут произойти после даты, на которую составлен передаточный акт.</a:t>
            </a:r>
          </a:p>
          <a:p>
            <a:pPr lvl="0" algn="ctr">
              <a:lnSpc>
                <a:spcPct val="90000"/>
              </a:lnSpc>
              <a:buSzTx/>
              <a:buNone/>
              <a:defRPr sz="1800"/>
            </a:pPr>
            <a:r>
              <a:rPr sz="2600" b="1">
                <a:solidFill>
                  <a:srgbClr val="FF0000"/>
                </a:solidFill>
              </a:rPr>
              <a:t>При реорганизации члена СРО что передается?</a:t>
            </a:r>
            <a:r>
              <a:rPr sz="2600"/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1" build="p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/>
          </p:cNvSpPr>
          <p:nvPr>
            <p:ph type="body" idx="1"/>
          </p:nvPr>
        </p:nvSpPr>
        <p:spPr>
          <a:xfrm>
            <a:off x="179511" y="332656"/>
            <a:ext cx="8784978" cy="6336704"/>
          </a:xfrm>
          <a:prstGeom prst="rect">
            <a:avLst/>
          </a:prstGeom>
        </p:spPr>
        <p:txBody>
          <a:bodyPr/>
          <a:lstStyle/>
          <a:p>
            <a:pPr marL="266090" lvl="0" indent="-266090" defTabSz="886968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1746"/>
              <a:t>4) Справедливое и пропорциональное распределение активов и пассивов.</a:t>
            </a:r>
          </a:p>
          <a:p>
            <a:pPr marL="266090" lvl="0" indent="-266090" defTabSz="886968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1746"/>
              <a:t>П.22 Постановления Пленума ВАС РФ от 18.11.2003 N 19 "О некоторых вопросах применения Федерального закона "Об акционерных обществах", при утверждении разделительного баланса допущено нарушение принципа справедливого распределения активов и обязательств реорганизуемого общества между его правопреемниками, приводящее </a:t>
            </a:r>
            <a:r>
              <a:rPr sz="1746" u="sng"/>
              <a:t>к явному ущемлению интересов</a:t>
            </a:r>
            <a:r>
              <a:rPr sz="1746"/>
              <a:t> кредиторов этого общества</a:t>
            </a:r>
          </a:p>
          <a:p>
            <a:pPr marL="266090" lvl="0" indent="-266090" defTabSz="886968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endParaRPr sz="1746"/>
          </a:p>
          <a:p>
            <a:pPr marL="266090" lvl="0" indent="-266090" defTabSz="886968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1746"/>
              <a:t>Постановление ФАС Поволжского округа от 23 мая 2011 г. по делу N А55-30072/2009: </a:t>
            </a:r>
          </a:p>
          <a:p>
            <a:pPr marL="266090" lvl="0" indent="-266090" defTabSz="886968">
              <a:lnSpc>
                <a:spcPct val="80000"/>
              </a:lnSpc>
              <a:spcBef>
                <a:spcPts val="500"/>
              </a:spcBef>
              <a:buFontTx/>
              <a:buChar char="-"/>
              <a:defRPr sz="1800"/>
            </a:pPr>
            <a:r>
              <a:rPr sz="1746"/>
              <a:t>стоимость переданных внеоборотных активов существенно ниже размера кредиторской задолженности</a:t>
            </a:r>
          </a:p>
          <a:p>
            <a:pPr marL="266090" lvl="0" indent="-266090" defTabSz="886968">
              <a:lnSpc>
                <a:spcPct val="80000"/>
              </a:lnSpc>
              <a:spcBef>
                <a:spcPts val="500"/>
              </a:spcBef>
              <a:buFontTx/>
              <a:buChar char="-"/>
              <a:defRPr sz="1800"/>
            </a:pPr>
            <a:r>
              <a:rPr sz="1746"/>
              <a:t>передача вновь образованному юридическому лицу ничтожно малого количества активов</a:t>
            </a:r>
          </a:p>
          <a:p>
            <a:pPr marL="266090" lvl="0" indent="-266090" defTabSz="886968">
              <a:lnSpc>
                <a:spcPct val="80000"/>
              </a:lnSpc>
              <a:spcBef>
                <a:spcPts val="500"/>
              </a:spcBef>
              <a:buFontTx/>
              <a:buChar char="-"/>
              <a:defRPr sz="1800"/>
            </a:pPr>
            <a:r>
              <a:rPr sz="1746"/>
              <a:t>факт итогового равенства активов и пассивов не может служить доказательством их справедливого распределения без оценки качественного их состава. </a:t>
            </a:r>
          </a:p>
          <a:p>
            <a:pPr marL="266090" lvl="0" indent="-266090" defTabSz="886968">
              <a:lnSpc>
                <a:spcPct val="80000"/>
              </a:lnSpc>
              <a:spcBef>
                <a:spcPts val="500"/>
              </a:spcBef>
              <a:buFontTx/>
              <a:buChar char="-"/>
              <a:defRPr sz="1800"/>
            </a:pPr>
            <a:r>
              <a:rPr sz="1746"/>
              <a:t>активы предполагаемого правопреемника практически полностью состоят из прав требования дебиторской задолженности, в отношении которых документы, подтверждающие возможность реализации указанных прав не представлены. </a:t>
            </a:r>
          </a:p>
          <a:p>
            <a:pPr marL="266090" lvl="0" indent="-266090" defTabSz="886968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1746"/>
              <a:t>Вывод:  нарушение принципа справедливого распределения активов и обязательств реорганизуемого общества и его правопреемника, приводящее к явному ущемлению интересов кредиторов этого общества.</a:t>
            </a:r>
          </a:p>
          <a:p>
            <a:pPr marL="266090" lvl="0" indent="-266090" defTabSz="886968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1746"/>
              <a:t>Похожая ситуация Постановление ФАС Восточно-Сибирского округа от 27 июля 2012 г. по делу N А19-10506/10.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/>
          </p:cNvSpPr>
          <p:nvPr>
            <p:ph type="body" idx="1"/>
          </p:nvPr>
        </p:nvSpPr>
        <p:spPr>
          <a:xfrm>
            <a:off x="179511" y="404663"/>
            <a:ext cx="8712970" cy="6192690"/>
          </a:xfrm>
          <a:prstGeom prst="rect">
            <a:avLst/>
          </a:prstGeom>
        </p:spPr>
        <p:txBody>
          <a:bodyPr/>
          <a:lstStyle/>
          <a:p>
            <a:pPr lvl="0" algn="ctr">
              <a:buSzTx/>
              <a:buNone/>
              <a:defRPr sz="1800"/>
            </a:pPr>
            <a:r>
              <a:rPr sz="2600" b="1">
                <a:solidFill>
                  <a:srgbClr val="00B050"/>
                </a:solidFill>
              </a:rPr>
              <a:t>Преобразование</a:t>
            </a:r>
          </a:p>
          <a:p>
            <a:pPr lvl="0" algn="ctr">
              <a:buSzTx/>
              <a:buNone/>
              <a:defRPr sz="1800"/>
            </a:pPr>
            <a:r>
              <a:rPr sz="2600" b="1" u="sng">
                <a:solidFill>
                  <a:srgbClr val="FF0000"/>
                </a:solidFill>
              </a:rPr>
              <a:t>А</a:t>
            </a:r>
            <a:r>
              <a:rPr sz="2600" b="1" u="sng" baseline="-25000">
                <a:solidFill>
                  <a:srgbClr val="FF0000"/>
                </a:solidFill>
              </a:rPr>
              <a:t>СРО № 1</a:t>
            </a:r>
            <a:r>
              <a:rPr sz="2600" b="1">
                <a:solidFill>
                  <a:srgbClr val="FF0000"/>
                </a:solidFill>
              </a:rPr>
              <a:t>  → Б</a:t>
            </a:r>
            <a:r>
              <a:rPr sz="2600" b="1" baseline="-25000">
                <a:solidFill>
                  <a:srgbClr val="FF0000"/>
                </a:solidFill>
              </a:rPr>
              <a:t>СРО № 1</a:t>
            </a:r>
          </a:p>
          <a:p>
            <a:pPr lvl="0">
              <a:buSzTx/>
              <a:buNone/>
              <a:defRPr sz="1800"/>
            </a:pPr>
            <a:r>
              <a:rPr sz="2600"/>
              <a:t>- членство в СРО сохраняется</a:t>
            </a:r>
          </a:p>
          <a:p>
            <a:pPr lvl="0">
              <a:buSzTx/>
              <a:buNone/>
              <a:defRPr sz="1800"/>
            </a:pPr>
            <a:r>
              <a:rPr sz="2600"/>
              <a:t>- вносятся изменения в свидетельство о допуске и в реестре членов СРО на основании заявления юридического лица и учредительных документов.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9050" cap="flat">
          <a:solidFill>
            <a:srgbClr val="727CA3"/>
          </a:solidFill>
          <a:prstDash val="solid"/>
          <a:bevel/>
        </a:ln>
        <a:effectLst>
          <a:outerShdw blurRad="50800" dist="43000" dir="5400000" rotWithShape="0">
            <a:srgbClr val="000000">
              <a:alpha val="40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Gill Sans MT"/>
            <a:ea typeface="Gill Sans MT"/>
            <a:cs typeface="Gill Sans MT"/>
            <a:sym typeface="Gill Sans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9050" cap="flat">
          <a:solidFill>
            <a:srgbClr val="727CA3"/>
          </a:solidFill>
          <a:prstDash val="solid"/>
          <a:bevel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Gill Sans MT"/>
            <a:ea typeface="Gill Sans MT"/>
            <a:cs typeface="Gill Sans MT"/>
            <a:sym typeface="Gill Sans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9050" cap="flat">
          <a:solidFill>
            <a:srgbClr val="727CA3"/>
          </a:solidFill>
          <a:prstDash val="solid"/>
          <a:bevel/>
        </a:ln>
        <a:effectLst>
          <a:outerShdw blurRad="50800" dist="43000" dir="5400000" rotWithShape="0">
            <a:srgbClr val="000000">
              <a:alpha val="40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Gill Sans MT"/>
            <a:ea typeface="Gill Sans MT"/>
            <a:cs typeface="Gill Sans MT"/>
            <a:sym typeface="Gill Sans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9050" cap="flat">
          <a:solidFill>
            <a:srgbClr val="727CA3"/>
          </a:solidFill>
          <a:prstDash val="solid"/>
          <a:bevel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Gill Sans MT"/>
            <a:ea typeface="Gill Sans MT"/>
            <a:cs typeface="Gill Sans MT"/>
            <a:sym typeface="Gill Sans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1808</Words>
  <Application>Microsoft Office PowerPoint</Application>
  <PresentationFormat>Экран (4:3)</PresentationFormat>
  <Paragraphs>145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Default</vt:lpstr>
      <vt:lpstr>Проблемы реорганизации членов саморегулируемых организаций в свете изменений ГК РФ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Проблемы реорганизации членов саморегулируемых организаций в свете изменений ГК РФ</dc:title>
  <dc:creator>Dmitrii</dc:creator>
  <cp:lastModifiedBy>Dmitrii</cp:lastModifiedBy>
  <cp:revision>3</cp:revision>
  <dcterms:modified xsi:type="dcterms:W3CDTF">2014-11-27T12:15:11Z</dcterms:modified>
</cp:coreProperties>
</file>