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 indent="2286000">
      <a:defRPr>
        <a:latin typeface="Calibri"/>
        <a:ea typeface="Calibri"/>
        <a:cs typeface="Calibri"/>
        <a:sym typeface="Calibri"/>
      </a:defRPr>
    </a:lvl6pPr>
    <a:lvl7pPr indent="2743200">
      <a:defRPr>
        <a:latin typeface="Calibri"/>
        <a:ea typeface="Calibri"/>
        <a:cs typeface="Calibri"/>
        <a:sym typeface="Calibri"/>
      </a:defRPr>
    </a:lvl7pPr>
    <a:lvl8pPr indent="3200400">
      <a:defRPr>
        <a:latin typeface="Calibri"/>
        <a:ea typeface="Calibri"/>
        <a:cs typeface="Calibri"/>
        <a:sym typeface="Calibri"/>
      </a:defRPr>
    </a:lvl8pPr>
    <a:lvl9pPr indent="3657600">
      <a:defRPr>
        <a:latin typeface="Calibri"/>
        <a:ea typeface="Calibri"/>
        <a:cs typeface="Calibri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Текст заголовка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Уровень текста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Уровень текста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Уровень текста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Уровень текста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Уровень текста 5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Текст заголовка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Уровень текста 1</a:t>
            </a:r>
          </a:p>
          <a:p>
            <a:pPr lvl="1">
              <a:defRPr sz="1800"/>
            </a:pPr>
            <a:r>
              <a:rPr sz="3200"/>
              <a:t>Уровень текста 2</a:t>
            </a:r>
          </a:p>
          <a:p>
            <a:pPr lvl="2">
              <a:defRPr sz="1800"/>
            </a:pPr>
            <a:r>
              <a:rPr sz="3200"/>
              <a:t>Уровень текста 3</a:t>
            </a:r>
          </a:p>
          <a:p>
            <a:pPr lvl="3">
              <a:defRPr sz="1800"/>
            </a:pPr>
            <a:r>
              <a:rPr sz="3200"/>
              <a:t>Уровень текста 4</a:t>
            </a:r>
          </a:p>
          <a:p>
            <a:pPr lvl="4">
              <a:defRPr sz="1800"/>
            </a:pPr>
            <a:r>
              <a:rPr sz="3200"/>
              <a:t>Уровень текста 5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Текст заголовка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65833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Уровень текста 1</a:t>
            </a:r>
          </a:p>
          <a:p>
            <a:pPr lvl="1">
              <a:defRPr sz="1800"/>
            </a:pPr>
            <a:r>
              <a:rPr sz="3200"/>
              <a:t>Уровень текста 2</a:t>
            </a:r>
          </a:p>
          <a:p>
            <a:pPr lvl="2">
              <a:defRPr sz="1800"/>
            </a:pPr>
            <a:r>
              <a:rPr sz="3200"/>
              <a:t>Уровень текста 3</a:t>
            </a:r>
          </a:p>
          <a:p>
            <a:pPr lvl="3">
              <a:defRPr sz="1800"/>
            </a:pPr>
            <a:r>
              <a:rPr sz="3200"/>
              <a:t>Уровень текста 4</a:t>
            </a:r>
          </a:p>
          <a:p>
            <a:pPr lvl="4">
              <a:defRPr sz="1800"/>
            </a:pPr>
            <a:r>
              <a:rPr sz="3200"/>
              <a:t>Уровень текста 5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Текст заголовка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Уровень текста 1</a:t>
            </a:r>
          </a:p>
          <a:p>
            <a:pPr lvl="1">
              <a:defRPr sz="1800"/>
            </a:pPr>
            <a:r>
              <a:rPr sz="3200"/>
              <a:t>Уровень текста 2</a:t>
            </a:r>
          </a:p>
          <a:p>
            <a:pPr lvl="2">
              <a:defRPr sz="1800"/>
            </a:pPr>
            <a:r>
              <a:rPr sz="3200"/>
              <a:t>Уровень текста 3</a:t>
            </a:r>
          </a:p>
          <a:p>
            <a:pPr lvl="3">
              <a:defRPr sz="1800"/>
            </a:pPr>
            <a:r>
              <a:rPr sz="3200"/>
              <a:t>Уровень текста 4</a:t>
            </a:r>
          </a:p>
          <a:p>
            <a:pPr lvl="4">
              <a:defRPr sz="1800"/>
            </a:pPr>
            <a:r>
              <a:rPr sz="3200"/>
              <a:t>Уровень текста 5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 sz="1800" b="0" cap="none"/>
            </a:pPr>
            <a:r>
              <a:rPr sz="4000" b="1" cap="all"/>
              <a:t>Текст заголовка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Уровень текста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Уровень текста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Уровень текста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Уровень текста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Уровень текста 5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Текст заголовка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Уровень текста 1</a:t>
            </a:r>
          </a:p>
          <a:p>
            <a:pPr lvl="1">
              <a:defRPr sz="1800"/>
            </a:pPr>
            <a:r>
              <a:rPr sz="2800"/>
              <a:t>Уровень текста 2</a:t>
            </a:r>
          </a:p>
          <a:p>
            <a:pPr lvl="2">
              <a:defRPr sz="1800"/>
            </a:pPr>
            <a:r>
              <a:rPr sz="2800"/>
              <a:t>Уровень текста 3</a:t>
            </a:r>
          </a:p>
          <a:p>
            <a:pPr lvl="3">
              <a:defRPr sz="1800"/>
            </a:pPr>
            <a:r>
              <a:rPr sz="2800"/>
              <a:t>Уровень текста 4</a:t>
            </a:r>
          </a:p>
          <a:p>
            <a:pPr lvl="4">
              <a:defRPr sz="1800"/>
            </a:pPr>
            <a:r>
              <a:rPr sz="2800"/>
              <a:t>Уровень текста 5</a:t>
            </a: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Текст заголовка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pPr lvl="0">
              <a:defRPr sz="1800" b="0"/>
            </a:pPr>
            <a:r>
              <a:rPr sz="2400" b="1"/>
              <a:t>Уровень текста 1</a:t>
            </a:r>
          </a:p>
          <a:p>
            <a:pPr lvl="1">
              <a:defRPr sz="1800" b="0"/>
            </a:pPr>
            <a:r>
              <a:rPr sz="2400" b="1"/>
              <a:t>Уровень текста 2</a:t>
            </a:r>
          </a:p>
          <a:p>
            <a:pPr lvl="2">
              <a:defRPr sz="1800" b="0"/>
            </a:pPr>
            <a:r>
              <a:rPr sz="2400" b="1"/>
              <a:t>Уровень текста 3</a:t>
            </a:r>
          </a:p>
          <a:p>
            <a:pPr lvl="3">
              <a:defRPr sz="1800" b="0"/>
            </a:pPr>
            <a:r>
              <a:rPr sz="2400" b="1"/>
              <a:t>Уровень текста 4</a:t>
            </a:r>
          </a:p>
          <a:p>
            <a:pPr lvl="4">
              <a:defRPr sz="1800" b="0"/>
            </a:pPr>
            <a:r>
              <a:rPr sz="2400" b="1"/>
              <a:t>Уровень текста 5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Текст заголовка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Текст заголовка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Уровень текста 1</a:t>
            </a:r>
          </a:p>
          <a:p>
            <a:pPr lvl="1">
              <a:defRPr sz="1800"/>
            </a:pPr>
            <a:r>
              <a:rPr sz="3200"/>
              <a:t>Уровень текста 2</a:t>
            </a:r>
          </a:p>
          <a:p>
            <a:pPr lvl="2">
              <a:defRPr sz="1800"/>
            </a:pPr>
            <a:r>
              <a:rPr sz="3200"/>
              <a:t>Уровень текста 3</a:t>
            </a:r>
          </a:p>
          <a:p>
            <a:pPr lvl="3">
              <a:defRPr sz="1800"/>
            </a:pPr>
            <a:r>
              <a:rPr sz="3200"/>
              <a:t>Уровень текста 4</a:t>
            </a:r>
          </a:p>
          <a:p>
            <a:pPr lvl="4">
              <a:defRPr sz="1800"/>
            </a:pPr>
            <a:r>
              <a:rPr sz="3200"/>
              <a:t>Уровень текста 5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Текст заголовка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Уровень текста 1</a:t>
            </a:r>
          </a:p>
          <a:p>
            <a:pPr lvl="1">
              <a:defRPr sz="1800"/>
            </a:pPr>
            <a:r>
              <a:rPr sz="1400"/>
              <a:t>Уровень текста 2</a:t>
            </a:r>
          </a:p>
          <a:p>
            <a:pPr lvl="2">
              <a:defRPr sz="1800"/>
            </a:pPr>
            <a:r>
              <a:rPr sz="1400"/>
              <a:t>Уровень текста 3</a:t>
            </a:r>
          </a:p>
          <a:p>
            <a:pPr lvl="3">
              <a:defRPr sz="1800"/>
            </a:pPr>
            <a:r>
              <a:rPr sz="1400"/>
              <a:t>Уровень текста 4</a:t>
            </a:r>
          </a:p>
          <a:p>
            <a:pPr lvl="4">
              <a:defRPr sz="1800"/>
            </a:pPr>
            <a:r>
              <a:rPr sz="1400"/>
              <a:t>Уровень текста 5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/>
            </a:pPr>
            <a:r>
              <a:rPr sz="4400"/>
              <a:t>Текст заголовка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lvl="0">
              <a:defRPr sz="1800"/>
            </a:pPr>
            <a:r>
              <a:rPr sz="3200"/>
              <a:t>Уровень текста 1</a:t>
            </a:r>
          </a:p>
          <a:p>
            <a:pPr lvl="1">
              <a:defRPr sz="1800"/>
            </a:pPr>
            <a:r>
              <a:rPr sz="3200"/>
              <a:t>Уровень текста 2</a:t>
            </a:r>
          </a:p>
          <a:p>
            <a:pPr lvl="2">
              <a:defRPr sz="1800"/>
            </a:pPr>
            <a:r>
              <a:rPr sz="3200"/>
              <a:t>Уровень текста 3</a:t>
            </a:r>
          </a:p>
          <a:p>
            <a:pPr lvl="3">
              <a:defRPr sz="1800"/>
            </a:pPr>
            <a:r>
              <a:rPr sz="3200"/>
              <a:t>Уровень текста 4</a:t>
            </a:r>
          </a:p>
          <a:p>
            <a:pPr lvl="4">
              <a:defRPr sz="1800"/>
            </a:pPr>
            <a:r>
              <a:rPr sz="3200"/>
              <a:t>Уровень текста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>
        <a:defRPr sz="4400">
          <a:latin typeface="Calibri"/>
          <a:ea typeface="Calibri"/>
          <a:cs typeface="Calibri"/>
          <a:sym typeface="Calibri"/>
        </a:defRPr>
      </a:lvl1pPr>
      <a:lvl2pPr algn="ctr">
        <a:defRPr sz="4400">
          <a:latin typeface="Calibri"/>
          <a:ea typeface="Calibri"/>
          <a:cs typeface="Calibri"/>
          <a:sym typeface="Calibri"/>
        </a:defRPr>
      </a:lvl2pPr>
      <a:lvl3pPr algn="ctr">
        <a:defRPr sz="4400">
          <a:latin typeface="Calibri"/>
          <a:ea typeface="Calibri"/>
          <a:cs typeface="Calibri"/>
          <a:sym typeface="Calibri"/>
        </a:defRPr>
      </a:lvl3pPr>
      <a:lvl4pPr algn="ctr">
        <a:defRPr sz="4400">
          <a:latin typeface="Calibri"/>
          <a:ea typeface="Calibri"/>
          <a:cs typeface="Calibri"/>
          <a:sym typeface="Calibri"/>
        </a:defRPr>
      </a:lvl4pPr>
      <a:lvl5pPr algn="ctr">
        <a:defRPr sz="4400">
          <a:latin typeface="Calibri"/>
          <a:ea typeface="Calibri"/>
          <a:cs typeface="Calibri"/>
          <a:sym typeface="Calibri"/>
        </a:defRPr>
      </a:lvl5pPr>
      <a:lvl6pPr algn="ctr">
        <a:defRPr sz="4400">
          <a:latin typeface="Calibri"/>
          <a:ea typeface="Calibri"/>
          <a:cs typeface="Calibri"/>
          <a:sym typeface="Calibri"/>
        </a:defRPr>
      </a:lvl6pPr>
      <a:lvl7pPr algn="ctr">
        <a:defRPr sz="4400">
          <a:latin typeface="Calibri"/>
          <a:ea typeface="Calibri"/>
          <a:cs typeface="Calibri"/>
          <a:sym typeface="Calibri"/>
        </a:defRPr>
      </a:lvl7pPr>
      <a:lvl8pPr algn="ctr">
        <a:defRPr sz="4400">
          <a:latin typeface="Calibri"/>
          <a:ea typeface="Calibri"/>
          <a:cs typeface="Calibri"/>
          <a:sym typeface="Calibri"/>
        </a:defRPr>
      </a:lvl8pPr>
      <a:lvl9pPr algn="ctr"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342900" indent="-3429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1pPr>
      <a:lvl2pPr marL="783771" indent="-326571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2pPr>
      <a:lvl3pPr marL="1219200" indent="-3048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3pPr>
      <a:lvl4pPr marL="1737360" indent="-36576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4pPr>
      <a:lvl5pPr marL="2194560" indent="-36576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5pPr>
      <a:lvl6pPr marL="26517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6pPr>
      <a:lvl7pPr marL="31089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7pPr>
      <a:lvl8pPr marL="35661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8pPr>
      <a:lvl9pPr marL="40233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gradFill>
            <a:gsLst>
              <a:gs pos="0">
                <a:srgbClr val="DAFEA4"/>
              </a:gs>
              <a:gs pos="35000">
                <a:srgbClr val="E4FDBF"/>
              </a:gs>
              <a:gs pos="100000">
                <a:srgbClr val="F5FFE6"/>
              </a:gs>
            </a:gsLst>
            <a:lin ang="16200000"/>
          </a:gradFill>
          <a:ln w="9525">
            <a:solidFill>
              <a:srgbClr val="98B955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0" tIns="0" rIns="0" bIns="0"/>
          <a:lstStyle>
            <a:lvl1pPr defTabSz="841247">
              <a:defRPr sz="4048"/>
            </a:lvl1pPr>
          </a:lstStyle>
          <a:p>
            <a:pPr lvl="0">
              <a:defRPr sz="1800"/>
            </a:pPr>
            <a:r>
              <a:rPr sz="4048"/>
              <a:t>Членство в СРО: проблемы приобретения и осуществления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l"/>
            <a:r>
              <a:rPr lang="ru-RU" sz="1500" dirty="0" smtClean="0">
                <a:solidFill>
                  <a:schemeClr val="tx1"/>
                </a:solidFill>
              </a:rPr>
              <a:t>Петров Дмитрий Анатольевич, доцент, кандидат юридических наук, </a:t>
            </a:r>
          </a:p>
          <a:p>
            <a:pPr lvl="0" algn="l"/>
            <a:r>
              <a:rPr lang="ru-RU" sz="1500" dirty="0" smtClean="0">
                <a:solidFill>
                  <a:schemeClr val="tx1"/>
                </a:solidFill>
              </a:rPr>
              <a:t>доцент кафедры коммерческого права ФГБОУ ВПО «Санкт-Петербургский государственный университет» </a:t>
            </a:r>
          </a:p>
          <a:p>
            <a:pPr algn="l"/>
            <a:r>
              <a:rPr lang="ru-RU" sz="1500" dirty="0" smtClean="0">
                <a:solidFill>
                  <a:schemeClr val="tx1"/>
                </a:solidFill>
              </a:rPr>
              <a:t>© Д.А. Петров, 2014</a:t>
            </a:r>
            <a:endParaRPr lang="ru-RU" sz="1500" b="1" dirty="0" smtClean="0">
              <a:solidFill>
                <a:schemeClr val="tx1"/>
              </a:solidFill>
            </a:endParaRPr>
          </a:p>
          <a:p>
            <a:pPr lvl="0"/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 algn="ctr">
              <a:buSzTx/>
              <a:buNone/>
              <a:defRPr sz="1800"/>
            </a:pPr>
            <a:r>
              <a:rPr sz="3200" b="1">
                <a:solidFill>
                  <a:srgbClr val="FF0000"/>
                </a:solidFill>
              </a:rPr>
              <a:t>Неотчуждаемость членства в СРО</a:t>
            </a:r>
          </a:p>
          <a:p>
            <a:pPr lvl="0">
              <a:buSzTx/>
              <a:buNone/>
              <a:defRPr sz="1800"/>
            </a:pPr>
            <a:r>
              <a:rPr sz="3200"/>
              <a:t>П.3 ст.123.6 ГК РФ. </a:t>
            </a:r>
            <a:r>
              <a:rPr sz="3200">
                <a:solidFill>
                  <a:srgbClr val="FF0000"/>
                </a:solidFill>
              </a:rPr>
              <a:t>Членство</a:t>
            </a:r>
            <a:r>
              <a:rPr sz="3200"/>
              <a:t> в </a:t>
            </a:r>
            <a:r>
              <a:rPr sz="3200" b="1">
                <a:solidFill>
                  <a:srgbClr val="9BBB59"/>
                </a:solidFill>
              </a:rPr>
              <a:t>общественной организации</a:t>
            </a:r>
            <a:r>
              <a:rPr sz="3200"/>
              <a:t> </a:t>
            </a:r>
            <a:r>
              <a:rPr sz="3200">
                <a:solidFill>
                  <a:srgbClr val="FF0000"/>
                </a:solidFill>
              </a:rPr>
              <a:t>неотчуждаемо</a:t>
            </a:r>
            <a:r>
              <a:rPr sz="3200"/>
              <a:t>. </a:t>
            </a:r>
            <a:r>
              <a:rPr sz="3200" u="sng"/>
              <a:t>Осуществление прав </a:t>
            </a:r>
            <a:r>
              <a:rPr sz="3200"/>
              <a:t>участника (члена) общественной организации </a:t>
            </a:r>
            <a:r>
              <a:rPr sz="3200" u="sng"/>
              <a:t>не может быть передано</a:t>
            </a:r>
            <a:r>
              <a:rPr sz="3200"/>
              <a:t> другому лицу.</a:t>
            </a:r>
          </a:p>
          <a:p>
            <a:pPr lvl="0">
              <a:buSzTx/>
              <a:buNone/>
              <a:defRPr sz="1800"/>
            </a:pPr>
            <a:r>
              <a:rPr sz="3200"/>
              <a:t>П.3 ст.123.11 ГК РФ. </a:t>
            </a:r>
            <a:r>
              <a:rPr sz="3200">
                <a:solidFill>
                  <a:srgbClr val="FF0000"/>
                </a:solidFill>
              </a:rPr>
              <a:t>Членство</a:t>
            </a:r>
            <a:r>
              <a:rPr sz="3200"/>
              <a:t> в </a:t>
            </a:r>
            <a:r>
              <a:rPr sz="3200" b="1">
                <a:solidFill>
                  <a:srgbClr val="9BBB59"/>
                </a:solidFill>
              </a:rPr>
              <a:t>ассоциации (союзе)</a:t>
            </a:r>
            <a:r>
              <a:rPr sz="3200"/>
              <a:t> </a:t>
            </a:r>
            <a:r>
              <a:rPr sz="3200">
                <a:solidFill>
                  <a:srgbClr val="FF0000"/>
                </a:solidFill>
              </a:rPr>
              <a:t>неотчуждаемо.</a:t>
            </a:r>
            <a:r>
              <a:rPr sz="3200"/>
              <a:t> Последствия прекращения членства в ассоциации (союзе) устанавливаются законом и (или) ее уставом.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marL="329184" lvl="0" indent="-329184" algn="ctr" defTabSz="877823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12" b="1">
                <a:solidFill>
                  <a:srgbClr val="FF0000"/>
                </a:solidFill>
              </a:rPr>
              <a:t>Членство в СРО – получение Свидетельства</a:t>
            </a:r>
            <a:r>
              <a:rPr sz="2112"/>
              <a:t>.</a:t>
            </a:r>
          </a:p>
          <a:p>
            <a:pPr marL="329184" lvl="0" indent="-329184" defTabSz="877823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12"/>
              <a:t>Основной целью членства в СРО является получение свидетельства о допуске к определенному виду или видам работ.</a:t>
            </a:r>
          </a:p>
          <a:p>
            <a:pPr marL="329184" lvl="0" indent="-329184" defTabSz="877823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12"/>
              <a:t>Членами СРО не могут быть лица, не имеющие свидетельства о допуске к работам.</a:t>
            </a:r>
          </a:p>
          <a:p>
            <a:pPr marL="329184" lvl="0" indent="-329184" defTabSz="877823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12"/>
              <a:t>Решение о приеме лица в члены СРО и о выдаче ему свидетельства о допуске к определенному виду или видам работ принимаются СРО одновременно.</a:t>
            </a:r>
          </a:p>
          <a:p>
            <a:pPr marL="329184" lvl="0" indent="-329184" defTabSz="877823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12"/>
              <a:t>Право на участие в общем собрании членов СРО – только лица, уплатившие взнос в компенсационный фонд и имеющие Свидетельство о допуске к определенному виду или видам работ.</a:t>
            </a:r>
          </a:p>
          <a:p>
            <a:pPr marL="329184" lvl="0" indent="-329184" defTabSz="877823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12"/>
              <a:t>Орган надзора за СРО вправе обратиться в суд с требованием об исключении СРО из государственного реестра СРО (ч.7 ст.55.19 ГрК РФ) и обязан доказать, что данная СРО не соответствует требованиям закона, в том числе допущенные ею нарушения являются систематическими, существенными и неустранимыми.</a:t>
            </a:r>
          </a:p>
          <a:p>
            <a:pPr marL="329184" lvl="0" indent="-329184" defTabSz="877823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12"/>
              <a:t>Если недостатки устранены – отказ в удовлетворении заявления.</a:t>
            </a:r>
          </a:p>
          <a:p>
            <a:pPr marL="329184" lvl="0" indent="-329184" defTabSz="877823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12"/>
              <a:t>(пост. ФАС СЗО от 9 июля 2014 г. по делу № А56-21785/2012).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 algn="ctr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 b="1">
                <a:solidFill>
                  <a:srgbClr val="FF0000"/>
                </a:solidFill>
              </a:rPr>
              <a:t>Как оформить доверенность для голосования?</a:t>
            </a:r>
            <a:endParaRPr sz="2000"/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Позиция СРО: решением Президентского  Совета СРО доверенности для участия в последующих общих собраниях </a:t>
            </a:r>
            <a:r>
              <a:rPr sz="2000" u="sng"/>
              <a:t>должны быть оформлены по прилагаемой форме</a:t>
            </a:r>
            <a:r>
              <a:rPr sz="2000"/>
              <a:t>. </a:t>
            </a:r>
            <a:r>
              <a:rPr sz="2000" u="sng"/>
              <a:t>Подпись доверителя </a:t>
            </a:r>
            <a:r>
              <a:rPr sz="2000"/>
              <a:t>должна быть обязательство </a:t>
            </a:r>
            <a:r>
              <a:rPr sz="2000" u="sng"/>
              <a:t>удостоверена аудиторской организацией</a:t>
            </a:r>
            <a:r>
              <a:rPr sz="2000"/>
              <a:t>, в которой работает член СРО.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Обоснование: применение по аналогии  абз.3 п.1 ст.57  Закона об АО и абз.2 п.2 ст.37 Закона об ООО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endParaRPr sz="2000"/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Пост. ФАС Московского округа от 06.02.2012 по делу N А40-15983/11-159-135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В соответствии с п.3 ст.8 ФЗ от 12.01.1996 N 7-ФЗ «О НКО» члены некоммерческого партнерства </a:t>
            </a:r>
            <a:r>
              <a:rPr sz="2000" u="sng"/>
              <a:t>вправе участвовать в управлении </a:t>
            </a:r>
            <a:r>
              <a:rPr sz="2000"/>
              <a:t>делами некоммерческого партнерства. 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Положения ФЗ № 7-ФЗ </a:t>
            </a:r>
            <a:r>
              <a:rPr sz="2000" u="sng"/>
              <a:t>не предусматривают особых требований к порядку оформления доверенности </a:t>
            </a:r>
            <a:r>
              <a:rPr sz="2000"/>
              <a:t>члена партнерства для участия в общем собрании через своего представителя. 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Суд с учетом положений п.п.4, 5 ст.185 ГК РФ признал недействительным решение президентского совета некоммерческого партнерства - гильдии аудиторов в части необходимости оформления доверенности для участия в общих собраниях партнерства аудиторской организацией, в которой работает физическое лицо - член гильдии.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1" build="p" bldLvl="5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90000"/>
              </a:lnSpc>
              <a:spcBef>
                <a:spcPts val="600"/>
              </a:spcBef>
              <a:buSzTx/>
              <a:buNone/>
              <a:defRPr sz="1800"/>
            </a:pPr>
            <a:r>
              <a:rPr sz="2700" b="1">
                <a:solidFill>
                  <a:srgbClr val="FF0000"/>
                </a:solidFill>
              </a:rPr>
              <a:t>Ответственность за недостоверность представленных в СРО сведений лежит на члене СРО.</a:t>
            </a:r>
            <a:endParaRPr sz="2700"/>
          </a:p>
          <a:p>
            <a:pPr lvl="0">
              <a:lnSpc>
                <a:spcPct val="90000"/>
              </a:lnSpc>
              <a:spcBef>
                <a:spcPts val="600"/>
              </a:spcBef>
              <a:buSzTx/>
              <a:buNone/>
              <a:defRPr sz="1800"/>
            </a:pPr>
            <a:r>
              <a:rPr sz="2700"/>
              <a:t>Нормы действующего законодательства </a:t>
            </a:r>
            <a:r>
              <a:rPr sz="2700" u="sng"/>
              <a:t>не возлагают</a:t>
            </a:r>
            <a:r>
              <a:rPr sz="2700"/>
              <a:t> на СРО </a:t>
            </a:r>
            <a:r>
              <a:rPr sz="2700" u="sng"/>
              <a:t>обязанность по проведению выездной проверки на предмет достоверности представленных для выдачи Свидетельства о допуске сведений</a:t>
            </a:r>
            <a:r>
              <a:rPr sz="2700"/>
              <a:t> о </a:t>
            </a:r>
            <a:r>
              <a:rPr sz="2700" u="sng"/>
              <a:t>соблюдении минимальных требований к кадровому составу </a:t>
            </a:r>
            <a:r>
              <a:rPr sz="2700"/>
              <a:t>при обращении члена СРО с заявлением о выдаче свидетельства.</a:t>
            </a:r>
          </a:p>
          <a:p>
            <a:pPr lvl="0">
              <a:lnSpc>
                <a:spcPct val="90000"/>
              </a:lnSpc>
              <a:spcBef>
                <a:spcPts val="600"/>
              </a:spcBef>
              <a:buSzTx/>
              <a:buNone/>
              <a:defRPr sz="1800"/>
            </a:pPr>
            <a:r>
              <a:rPr sz="2700" u="sng"/>
              <a:t>Перечисление истцом дополнительного взноса в компенсационный фонд не было ошибочным</a:t>
            </a:r>
            <a:endParaRPr sz="2700"/>
          </a:p>
          <a:p>
            <a:pPr lvl="0">
              <a:lnSpc>
                <a:spcPct val="90000"/>
              </a:lnSpc>
              <a:spcBef>
                <a:spcPts val="600"/>
              </a:spcBef>
              <a:buSzTx/>
              <a:buNone/>
              <a:defRPr sz="1800"/>
            </a:pPr>
            <a:r>
              <a:rPr sz="2700"/>
              <a:t>Решение Арбитражного суда города Санкт-Петербурга и Ленинградской области от 25.08.2014 по делу N А56-38916/2014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507288" cy="6192690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80000"/>
              </a:lnSpc>
              <a:spcBef>
                <a:spcPts val="300"/>
              </a:spcBef>
              <a:buSzTx/>
              <a:buNone/>
              <a:defRPr sz="1800"/>
            </a:pPr>
            <a:r>
              <a:rPr sz="1500"/>
              <a:t>13 июля 2011 года Общество обратилось в СРО с </a:t>
            </a:r>
            <a:r>
              <a:rPr sz="1500" u="sng"/>
              <a:t>заявлением о замене ранее выданного свидетельства</a:t>
            </a:r>
            <a:r>
              <a:rPr sz="1500"/>
              <a:t> о допуске к работе на новое с увеличением максимальной стоимости одного договора на создание объекта капитального строительства до 3 млрд. рублей.</a:t>
            </a:r>
          </a:p>
          <a:p>
            <a:pPr lvl="0">
              <a:lnSpc>
                <a:spcPct val="80000"/>
              </a:lnSpc>
              <a:spcBef>
                <a:spcPts val="300"/>
              </a:spcBef>
              <a:buSzTx/>
              <a:buNone/>
              <a:defRPr sz="1800"/>
            </a:pPr>
            <a:r>
              <a:rPr sz="1500"/>
              <a:t>Для получения указанного свидетельства истцу было </a:t>
            </a:r>
            <a:r>
              <a:rPr sz="1500" u="sng"/>
              <a:t>необходимо произвести доплату</a:t>
            </a:r>
            <a:r>
              <a:rPr sz="1500"/>
              <a:t> в компенсационный фонд СРО (п.7 ст.55.16 ГрК РФ) и </a:t>
            </a:r>
            <a:r>
              <a:rPr sz="1500" u="sng"/>
              <a:t>дополнительно предоставить сведения соблюдении минимальных требований к кадровому составу</a:t>
            </a:r>
            <a:r>
              <a:rPr sz="1500"/>
              <a:t> для выполнения работ по организации строительства.</a:t>
            </a:r>
          </a:p>
          <a:p>
            <a:pPr lvl="0">
              <a:lnSpc>
                <a:spcPct val="80000"/>
              </a:lnSpc>
              <a:spcBef>
                <a:spcPts val="300"/>
              </a:spcBef>
              <a:buSzTx/>
              <a:buNone/>
              <a:defRPr sz="1800"/>
            </a:pPr>
            <a:r>
              <a:rPr sz="1500"/>
              <a:t>Эти условия были выполнены и СРО </a:t>
            </a:r>
            <a:r>
              <a:rPr sz="1500" u="sng"/>
              <a:t>выдало запрошенное свидетельство о допуске.</a:t>
            </a:r>
            <a:endParaRPr sz="1500"/>
          </a:p>
          <a:p>
            <a:pPr lvl="0">
              <a:lnSpc>
                <a:spcPct val="80000"/>
              </a:lnSpc>
              <a:spcBef>
                <a:spcPts val="300"/>
              </a:spcBef>
              <a:buSzTx/>
              <a:buNone/>
              <a:defRPr sz="1800"/>
            </a:pPr>
            <a:r>
              <a:rPr sz="1500"/>
              <a:t>Решение о выдаче свидетельства принимается на основании представленных заявителем документов.</a:t>
            </a:r>
          </a:p>
          <a:p>
            <a:pPr lvl="0">
              <a:lnSpc>
                <a:spcPct val="80000"/>
              </a:lnSpc>
              <a:spcBef>
                <a:spcPts val="300"/>
              </a:spcBef>
              <a:buSzTx/>
              <a:buNone/>
              <a:defRPr sz="1800"/>
            </a:pPr>
            <a:r>
              <a:rPr sz="1500" u="sng"/>
              <a:t>Ответственность за недостоверность представленных в Партнерство сведений лежит на истце.</a:t>
            </a:r>
            <a:endParaRPr sz="1500"/>
          </a:p>
          <a:p>
            <a:pPr lvl="0">
              <a:lnSpc>
                <a:spcPct val="80000"/>
              </a:lnSpc>
              <a:spcBef>
                <a:spcPts val="300"/>
              </a:spcBef>
              <a:buSzTx/>
              <a:buNone/>
              <a:defRPr sz="1800"/>
            </a:pPr>
            <a:r>
              <a:rPr sz="1500"/>
              <a:t>При этом нормы действующего законодательства </a:t>
            </a:r>
            <a:r>
              <a:rPr sz="1500" u="sng"/>
              <a:t>не возлагают</a:t>
            </a:r>
            <a:r>
              <a:rPr sz="1500"/>
              <a:t> на СРО </a:t>
            </a:r>
            <a:r>
              <a:rPr sz="1500" u="sng"/>
              <a:t>обязанность по проведению выездной проверки на предмет достоверности представленных для выдачи свидетельства сведений</a:t>
            </a:r>
            <a:r>
              <a:rPr sz="1500"/>
              <a:t> при обращении члена СРО с заявлением о выдаче свидетельства.</a:t>
            </a:r>
          </a:p>
          <a:p>
            <a:pPr lvl="0">
              <a:lnSpc>
                <a:spcPct val="80000"/>
              </a:lnSpc>
              <a:spcBef>
                <a:spcPts val="300"/>
              </a:spcBef>
              <a:buSzTx/>
              <a:buNone/>
              <a:defRPr sz="1800"/>
            </a:pPr>
            <a:r>
              <a:rPr sz="1500" u="sng"/>
              <a:t>Добросовестность</a:t>
            </a:r>
            <a:r>
              <a:rPr sz="1500"/>
              <a:t> участников гражданского оборота </a:t>
            </a:r>
            <a:r>
              <a:rPr sz="1500" u="sng"/>
              <a:t>предполагается</a:t>
            </a:r>
            <a:r>
              <a:rPr sz="1500"/>
              <a:t> в силу ч.3 ст.1 ГК РФ.</a:t>
            </a:r>
          </a:p>
          <a:p>
            <a:pPr lvl="0">
              <a:lnSpc>
                <a:spcPct val="80000"/>
              </a:lnSpc>
              <a:spcBef>
                <a:spcPts val="300"/>
              </a:spcBef>
              <a:buSzTx/>
              <a:buNone/>
              <a:defRPr sz="1800"/>
            </a:pPr>
            <a:r>
              <a:rPr sz="1500"/>
              <a:t>Согласно п.3 ст.55.16 ГрК РФ возврат денежных средств, уплаченных в компенсационный фонд СРО, за исключением указанных в данном пункте случаев, не допускается.</a:t>
            </a:r>
          </a:p>
          <a:p>
            <a:pPr lvl="0">
              <a:lnSpc>
                <a:spcPct val="80000"/>
              </a:lnSpc>
              <a:spcBef>
                <a:spcPts val="300"/>
              </a:spcBef>
              <a:buSzTx/>
              <a:buNone/>
              <a:defRPr sz="1800"/>
            </a:pPr>
            <a:r>
              <a:rPr sz="1500"/>
              <a:t>Выход истца из состава членов СРО к указанным в данном пункте случаям возврата денежных средств из компенсационного фонда не относится.</a:t>
            </a:r>
          </a:p>
          <a:p>
            <a:pPr lvl="0">
              <a:lnSpc>
                <a:spcPct val="80000"/>
              </a:lnSpc>
              <a:spcBef>
                <a:spcPts val="300"/>
              </a:spcBef>
              <a:buSzTx/>
              <a:buNone/>
              <a:defRPr sz="1800"/>
            </a:pPr>
            <a:r>
              <a:rPr sz="1500" u="sng"/>
              <a:t>До выявления</a:t>
            </a:r>
            <a:r>
              <a:rPr sz="1500"/>
              <a:t> Партнерством в 2013 году </a:t>
            </a:r>
            <a:r>
              <a:rPr sz="1500" u="sng"/>
              <a:t>факта представления</a:t>
            </a:r>
            <a:r>
              <a:rPr sz="1500"/>
              <a:t> истцом для получения свидетельства, выданного в июле 2011 года, </a:t>
            </a:r>
            <a:r>
              <a:rPr sz="1500" u="sng"/>
              <a:t>недостоверных сведений</a:t>
            </a:r>
            <a:r>
              <a:rPr sz="1500"/>
              <a:t>, член СРО осуществлял свою деятельность, располагая допуском к проведению определенных в нем видов строительных работ.</a:t>
            </a:r>
          </a:p>
          <a:p>
            <a:pPr lvl="0">
              <a:lnSpc>
                <a:spcPct val="80000"/>
              </a:lnSpc>
              <a:spcBef>
                <a:spcPts val="300"/>
              </a:spcBef>
              <a:buSzTx/>
              <a:buNone/>
              <a:defRPr sz="1800"/>
            </a:pPr>
            <a:r>
              <a:rPr sz="1500"/>
              <a:t>Довод истца о том, что Партнерство не имело оснований и не должно было выдавать ему запрошенное свидетельство о допуске к работам, является необоснованным.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/>
          </p:cNvSpPr>
          <p:nvPr>
            <p:ph type="body" idx="1"/>
          </p:nvPr>
        </p:nvSpPr>
        <p:spPr>
          <a:xfrm>
            <a:off x="251519" y="332656"/>
            <a:ext cx="8640962" cy="6336704"/>
          </a:xfrm>
          <a:prstGeom prst="rect">
            <a:avLst/>
          </a:prstGeom>
        </p:spPr>
        <p:txBody>
          <a:bodyPr/>
          <a:lstStyle/>
          <a:p>
            <a:pPr marL="322325" lvl="0" indent="-322325" algn="ctr" defTabSz="859536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68" b="1">
                <a:solidFill>
                  <a:srgbClr val="FF0000"/>
                </a:solidFill>
              </a:rPr>
              <a:t>Удовлетворено требование члена СРО об исключении из состава СРО другого члена, предоставившего недостоверные сведения.</a:t>
            </a:r>
            <a:endParaRPr sz="2068"/>
          </a:p>
          <a:p>
            <a:pPr marL="322325" lvl="0" indent="-322325" defTabSz="859536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68"/>
              <a:t>Решение Арбитражного суда города Санкт-Петербурга и Ленинградской области от 24.07.2014 по делу N А56-29986/2014</a:t>
            </a:r>
          </a:p>
          <a:p>
            <a:pPr marL="322325" lvl="0" indent="-322325" defTabSz="859536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68"/>
              <a:t>Решением правления СРО от 22.03.2011 в члены СРО принято ООО.</a:t>
            </a:r>
          </a:p>
          <a:p>
            <a:pPr marL="322325" lvl="0" indent="-322325" defTabSz="859536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68"/>
              <a:t>22.03.2011 ООО выдано свидетельство о допуске к определенному виду или видам работ, которые оказывают влияние на безопасность объектов капитального строительства. Свидетельство выдано без ограничения срока и территории его действия.</a:t>
            </a:r>
          </a:p>
          <a:p>
            <a:pPr marL="322325" lvl="0" indent="-322325" defTabSz="859536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68"/>
              <a:t>Истец полагает, что Общество не соответствовало необходимым требованиям для выдачи свидетельства о допуске. Член СРО представил в СРО недостоверные </a:t>
            </a:r>
            <a:r>
              <a:rPr sz="2068" u="sng"/>
              <a:t>сведения о соблюдении минимальных требований к кадровому составу</a:t>
            </a:r>
            <a:r>
              <a:rPr sz="2068"/>
              <a:t> , поскольку сведения о доходах данных лиц в МИФНС не представлялись, равно как и не представлялась отчетность в Управление ПФР.</a:t>
            </a:r>
          </a:p>
          <a:p>
            <a:pPr marL="322325" lvl="0" indent="-322325" defTabSz="859536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68"/>
              <a:t>Поскольку СРО несет солидарную ответственность по обязательствам своих членов в пределах компенсационного фонда, который формируется взносами членов СРО, и должен быть не ниже определенного минимального размера, то в случае осуществления выплаты истец, как член СРО должен будет осуществить дополнительный взнос в срок не более чем два месяца со дня выплаты, что причинит ущерб истцу.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 algn="ctr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 b="1">
                <a:solidFill>
                  <a:srgbClr val="FF0000"/>
                </a:solidFill>
              </a:rPr>
              <a:t>Взыскание взносов с члена СРО</a:t>
            </a:r>
            <a:endParaRPr sz="2400"/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Взыскание с члена СРО регулярного ежемесячного взноса, вступительного взноса (единоразового в одинаковом для всех членов СРО размере, выплачиваемого при вступлении в СРО), членского целевого взноса для оплаты годового взноса от СРО в Национальное объединение СРО.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В период членства в СРО его члены, </a:t>
            </a:r>
            <a:r>
              <a:rPr sz="2400" b="1">
                <a:solidFill>
                  <a:srgbClr val="FF0000"/>
                </a:solidFill>
              </a:rPr>
              <a:t>уплачивая членские взносы</a:t>
            </a:r>
            <a:r>
              <a:rPr sz="2400"/>
              <a:t>, в то же время вправе получать от СРО </a:t>
            </a:r>
            <a:r>
              <a:rPr sz="2400" b="1">
                <a:solidFill>
                  <a:srgbClr val="00B050"/>
                </a:solidFill>
              </a:rPr>
              <a:t>встречное предоставление </a:t>
            </a:r>
            <a:r>
              <a:rPr sz="2400"/>
              <a:t>в виде представления их интересов в отношениях с органами государственной власти, информационных и консультационных услуг. 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С прекращением членства в СРО прекращаются и права на получение встречного предоставления, а значит, и обязанность по финансированию деятельности Партнерства путем уплаты регулярных членских взносов.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До 01 сентября 2014 г. член ассоциации (союза) был вправе по своему усмотрению выйти из ассоциации (союза) по окончании финансового года (п.2 ст.123 ГК РФ и п.2 ст.12 Закона о НКО в редакции до вступления в силу Федерального закона от 05.05.2014 № 99-ФЗ)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Применение к правоотношениям, возникающим при выходе из партнерства его членов, положений п.2 ст.12 Закона о НКО и п.2 ст.123 ГК РФ, регулирующих порядок выхода членов объединений юридических лиц (ассоциаций и союзов), </a:t>
            </a:r>
            <a:r>
              <a:rPr sz="2000" u="sng"/>
              <a:t>по аналогии закона не допустимо </a:t>
            </a:r>
            <a:r>
              <a:rPr sz="2000"/>
              <a:t>и противоречило существу отношений в партнерстве в силу различий между некоммерческим партнерством и ассоциациями (союзами), определяющих различный режим выхода участников из их состава.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Финансирование деятельности ассоциаций и союзов осуществляется их членами, </a:t>
            </a:r>
            <a:r>
              <a:rPr sz="2000" u="sng"/>
              <a:t>для обеспечения финансовой стабильности подобных объединений</a:t>
            </a:r>
            <a:r>
              <a:rPr sz="2000"/>
              <a:t>.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Механизм пропорционального исчисления и оплаты членских взносов за период фактического пребывания члена в составе партнерства был применен в отношении членства в некоммерческом партнёрстве, статус которого в настоящее время не отличается от ассоциации (союза).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 пост. Президиума ВАС РФ от 04.10.2011 № 7073/11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1" build="p" animBg="1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 algn="ctr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 b="1">
                <a:solidFill>
                  <a:srgbClr val="FF0000"/>
                </a:solidFill>
              </a:rPr>
              <a:t>Обстоятельства, входящие в предмет доказывания по делам о взыскании задолженности по взносам:</a:t>
            </a:r>
            <a:endParaRPr sz="2400"/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- является ли субъект членом СРО;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- какой правовой статус объединения – ассоциация (союз)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- каким образом устав СРО регламентирует вопрос выхода члена из его состава (пост. ФАС Московского округа от 07.06.2013 по делу № А40-110263/12-137-1022);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- за какой период подлежат начислению взносы и проценты за пользование чужими денежными средствами;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- основания выбытия из состава членов СРО не имеет значения (н-р, исключение из состава членов СРО организации по причине не соответствия требованиям к выдаче свидетельств о допуске к определенным видам работ либо по причине неоднократной неуплаты членских взносов) (пост. 13 ААС от 8 октября 2014 г. по делу N А56-27436/2014);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1" build="p" animBg="1" advAuto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>
              <a:buSzTx/>
              <a:buNone/>
            </a:pPr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90000"/>
              </a:lnSpc>
              <a:spcBef>
                <a:spcPts val="600"/>
              </a:spcBef>
              <a:buSzTx/>
              <a:buNone/>
              <a:defRPr sz="1800"/>
            </a:pPr>
            <a:r>
              <a:rPr sz="2900"/>
              <a:t>В силу п.1 ст.65.1 ГК РФ </a:t>
            </a:r>
            <a:r>
              <a:rPr sz="2900" b="1">
                <a:solidFill>
                  <a:srgbClr val="FF0000"/>
                </a:solidFill>
              </a:rPr>
              <a:t>корпоративными юридическими лицами (корпорациями), </a:t>
            </a:r>
            <a:r>
              <a:rPr sz="2900"/>
              <a:t>к числу которых относятся ассоциации (союзы), являются юридические лица, учредители (участники) которых </a:t>
            </a:r>
            <a:r>
              <a:rPr sz="2900" b="1">
                <a:solidFill>
                  <a:srgbClr val="00B050"/>
                </a:solidFill>
              </a:rPr>
              <a:t>обладают правом участия (членства) </a:t>
            </a:r>
            <a:r>
              <a:rPr sz="2900"/>
              <a:t>в них и формируют их высший орган. </a:t>
            </a:r>
          </a:p>
          <a:p>
            <a:pPr lvl="0">
              <a:lnSpc>
                <a:spcPct val="90000"/>
              </a:lnSpc>
              <a:spcBef>
                <a:spcPts val="600"/>
              </a:spcBef>
              <a:buSzTx/>
              <a:buNone/>
              <a:defRPr sz="1800"/>
            </a:pPr>
            <a:r>
              <a:rPr sz="2900"/>
              <a:t>Членство – участие в корпоративной организации, в связи с которым  (п.3 ст.65.1 ГК РФ) ее участники приобретают корпоративные (членские) права и обязанности в отношении созданного ими юридического лица, за исключением случаев, предусмотренных ГК РФ.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>
              <a:buSzTx/>
              <a:buNone/>
            </a:pPr>
            <a:endParaRPr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/>
          </p:cNvSpPr>
          <p:nvPr>
            <p:ph type="body" idx="1"/>
          </p:nvPr>
        </p:nvSpPr>
        <p:spPr>
          <a:xfrm>
            <a:off x="179511" y="332656"/>
            <a:ext cx="8640962" cy="6336704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4.5. Члены СРО имеют право: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- участвовать в управлении делами Организации;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- получать информацию о деятельности Организации в установленном порядке;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- по своему усмотрению выйти из Организации;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- обсуждать и вносить предложения в органы управления Организации;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- участвовать в деятельности Организации, проводимых ей мероприятиях, в реализации     проектов и программ Организации;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- избирать и быть избранными в органы управления Организации;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- быть избранными в состав специализированных органов Организации;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- иметь другие права, предусмотренные настоящим Уставом и иными документами  Организации, не противоречащие действующему законодательству Российской Федерации.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body" idx="1"/>
          </p:nvPr>
        </p:nvSpPr>
        <p:spPr>
          <a:xfrm>
            <a:off x="179511" y="332656"/>
            <a:ext cx="8640962" cy="6336704"/>
          </a:xfrm>
          <a:prstGeom prst="rect">
            <a:avLst/>
          </a:prstGeom>
        </p:spPr>
        <p:txBody>
          <a:bodyPr/>
          <a:lstStyle/>
          <a:p>
            <a:pPr marL="339470" lvl="0" indent="-339470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78"/>
              <a:t>4.6.Члены СРО обязаны:</a:t>
            </a:r>
          </a:p>
          <a:p>
            <a:pPr marL="339470" lvl="0" indent="-339470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78"/>
              <a:t>- соблюдать Устав Организации, утвержденные требования, правила и стандарты осуществления деятельности в области строительства, положения иных документов Организации, нормы деловой этики в строительной сфере, а также исполнять решения органов управления Организации, принятые в пределах предоставленных им полномочий и не противоречащие действующему законодательству Российской Федерации;</a:t>
            </a:r>
          </a:p>
          <a:p>
            <a:pPr marL="339470" lvl="0" indent="-339470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78"/>
              <a:t>- своевременно вносить вступительный, регулярные членские взносы и взносы в Компенсационный фонд Организации в размере и порядке, определенным настоящим Уставом и иными документами Организации.</a:t>
            </a:r>
          </a:p>
          <a:p>
            <a:pPr marL="339470" lvl="0" indent="-339470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78"/>
              <a:t>- предоставлять Организации информацию, необходимую для ее деятельности;</a:t>
            </a:r>
          </a:p>
          <a:p>
            <a:pPr marL="339470" lvl="0" indent="-339470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78"/>
              <a:t>- не разглашать конфиденциальную информацию о деятельности Организации, а также не предоставлять третьим лицам информацию, полученную от Организации;</a:t>
            </a:r>
          </a:p>
          <a:p>
            <a:pPr marL="339470" lvl="0" indent="-339470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78"/>
              <a:t>- принимать активное участие в работе Организации, содействовать развитию Организации, не допускать действий, наносящих ущерб деятельности и престижу Организации;</a:t>
            </a:r>
          </a:p>
          <a:p>
            <a:pPr marL="339470" lvl="0" indent="-339470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78"/>
              <a:t>- уважать интересы других членов Организации.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/>
          </p:cNvSpPr>
          <p:nvPr>
            <p:ph type="body" idx="1"/>
          </p:nvPr>
        </p:nvSpPr>
        <p:spPr>
          <a:xfrm>
            <a:off x="251519" y="332656"/>
            <a:ext cx="8640962" cy="6336704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1700"/>
              <a:t>  п.5.1 Устава НОСТРОЙ. Члены Объединения имеют право: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FontTx/>
              <a:buChar char="-"/>
              <a:defRPr sz="1800"/>
            </a:pPr>
            <a:r>
              <a:rPr sz="1700"/>
              <a:t>участвовать в управлении делами Объединения в установленном Уставом порядке;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FontTx/>
              <a:buChar char="-"/>
              <a:defRPr sz="1800"/>
            </a:pPr>
            <a:r>
              <a:rPr sz="1700"/>
              <a:t>в лице своих представителей избираться и быть избранными в коллегиальные органы управления Объединения;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FontTx/>
              <a:buChar char="-"/>
              <a:defRPr sz="1800"/>
            </a:pPr>
            <a:r>
              <a:rPr sz="1700"/>
              <a:t>вносить предложения по совершенствованию деятельности Объединения;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FontTx/>
              <a:buChar char="-"/>
              <a:defRPr sz="1800"/>
            </a:pPr>
            <a:r>
              <a:rPr sz="1700"/>
              <a:t>участвовать в разработке документов Объединения;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FontTx/>
              <a:buChar char="-"/>
              <a:defRPr sz="1800"/>
            </a:pPr>
            <a:r>
              <a:rPr sz="1700"/>
              <a:t>участвовать в мероприятиях, проводимых Объединением;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FontTx/>
              <a:buChar char="-"/>
              <a:defRPr sz="1800"/>
            </a:pPr>
            <a:r>
              <a:rPr sz="1700"/>
              <a:t>непосредственно обращаться в Объединение за содействием и помощью в защите своих интересов, связанных с целями и предметом деятельности Объединения;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FontTx/>
              <a:buChar char="-"/>
              <a:defRPr sz="1800"/>
            </a:pPr>
            <a:r>
              <a:rPr sz="1700"/>
              <a:t>пользоваться консультационными, информационными и иными услугами Объединения в пределах его компетенции;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FontTx/>
              <a:buChar char="-"/>
              <a:defRPr sz="1800"/>
            </a:pPr>
            <a:r>
              <a:rPr sz="1700"/>
              <a:t>получать информацию о деятельности Объединения и его органов управления. Членам Объединения информация предоставляется Руководителем Аппарата Объединения в срок не позднее 10 дней со дня письменного запроса;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FontTx/>
              <a:buChar char="-"/>
              <a:defRPr sz="1800"/>
            </a:pPr>
            <a:r>
              <a:rPr sz="1700"/>
              <a:t>вносить предложения в повестку дня Всероссийского съезда саморегулируемых организаций, основанных на членстве лиц, осуществляющих строительство, реконструкцию, капитальный ремонт объектов капитального строительства и в повестку заседания Совета Объединения;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FontTx/>
              <a:buChar char="-"/>
              <a:defRPr sz="1800"/>
            </a:pPr>
            <a:r>
              <a:rPr sz="1700"/>
              <a:t>обращаться в органы управления Объединения по любым вопросам, связанным с его деятельностью;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FontTx/>
              <a:buChar char="-"/>
              <a:defRPr sz="1800"/>
            </a:pPr>
            <a:r>
              <a:rPr sz="1700"/>
              <a:t>обжаловать решения Совета на Всероссийском съезде;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FontTx/>
              <a:buChar char="-"/>
              <a:defRPr sz="1800"/>
            </a:pPr>
            <a:r>
              <a:rPr sz="1700"/>
              <a:t>обладают иными правами в отношении Объединения, предусмотренными законодательством Российской Федерации и настоящим Уставом.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/>
          </p:cNvSpPr>
          <p:nvPr>
            <p:ph type="body" idx="1"/>
          </p:nvPr>
        </p:nvSpPr>
        <p:spPr>
          <a:xfrm>
            <a:off x="251519" y="332656"/>
            <a:ext cx="8640962" cy="6336704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ts val="500"/>
              </a:spcBef>
              <a:buSzTx/>
              <a:buNone/>
              <a:defRPr sz="1800"/>
            </a:pPr>
            <a:r>
              <a:rPr sz="2400"/>
              <a:t>п.5.2 УСТАВА НОСТРОЙ. Члены Объединения обязаны:</a:t>
            </a:r>
          </a:p>
          <a:p>
            <a:pPr marL="257175" lvl="0" indent="-257175">
              <a:spcBef>
                <a:spcPts val="500"/>
              </a:spcBef>
              <a:buFontTx/>
              <a:buChar char="-"/>
              <a:defRPr sz="1800"/>
            </a:pPr>
            <a:r>
              <a:rPr sz="2400"/>
              <a:t>соблюдать положения настоящего Устава и иных документов Объединения;</a:t>
            </a:r>
          </a:p>
          <a:p>
            <a:pPr marL="257175" lvl="0" indent="-257175">
              <a:spcBef>
                <a:spcPts val="500"/>
              </a:spcBef>
              <a:buFontTx/>
              <a:buChar char="-"/>
              <a:defRPr sz="1800"/>
            </a:pPr>
            <a:r>
              <a:rPr sz="2400"/>
              <a:t>добросовестно пользоваться правами члена Объединения;</a:t>
            </a:r>
          </a:p>
          <a:p>
            <a:pPr marL="257175" lvl="0" indent="-257175">
              <a:spcBef>
                <a:spcPts val="500"/>
              </a:spcBef>
              <a:buFontTx/>
              <a:buChar char="-"/>
              <a:defRPr sz="1800"/>
            </a:pPr>
            <a:r>
              <a:rPr sz="2400"/>
              <a:t>выполнять решения органов управления Объединения, принятые в рамках их компетенции;</a:t>
            </a:r>
          </a:p>
          <a:p>
            <a:pPr marL="257175" lvl="0" indent="-257175">
              <a:spcBef>
                <a:spcPts val="500"/>
              </a:spcBef>
              <a:buFontTx/>
              <a:buChar char="-"/>
              <a:defRPr sz="1800"/>
            </a:pPr>
            <a:r>
              <a:rPr sz="2400"/>
              <a:t>своевременно и в полном объеме оплачивать отчисления на нужды Объединения, в том числе вступительный и членские взносы;</a:t>
            </a:r>
          </a:p>
          <a:p>
            <a:pPr marL="257175" lvl="0" indent="-257175">
              <a:spcBef>
                <a:spcPts val="500"/>
              </a:spcBef>
              <a:buFontTx/>
              <a:buChar char="-"/>
              <a:defRPr sz="1800"/>
            </a:pPr>
            <a:r>
              <a:rPr sz="2400"/>
              <a:t>предоставлять информацию, необходимую для решения вопросов, связанных с деятельностью Объединения, в порядке, предусмотренном Советом Объединения;</a:t>
            </a:r>
          </a:p>
          <a:p>
            <a:pPr marL="257175" lvl="0" indent="-257175">
              <a:spcBef>
                <a:spcPts val="500"/>
              </a:spcBef>
              <a:buFontTx/>
              <a:buChar char="-"/>
              <a:defRPr sz="1800"/>
            </a:pPr>
            <a:r>
              <a:rPr sz="2400"/>
              <a:t>принимать участие в деятельности Объединения;</a:t>
            </a:r>
          </a:p>
          <a:p>
            <a:pPr marL="257175" lvl="0" indent="-257175">
              <a:spcBef>
                <a:spcPts val="500"/>
              </a:spcBef>
              <a:buFontTx/>
              <a:buChar char="-"/>
              <a:defRPr sz="1800"/>
            </a:pPr>
            <a:r>
              <a:rPr sz="2400"/>
              <a:t>всемерно способствовать достижению целей и решению задач, стоящих перед Объединением.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marL="504063" lvl="0" indent="-504063" algn="ctr" defTabSz="896111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1960" b="1">
                <a:solidFill>
                  <a:srgbClr val="FF0000"/>
                </a:solidFill>
              </a:rPr>
              <a:t>Участники корпорации </a:t>
            </a:r>
            <a:r>
              <a:rPr sz="1960"/>
              <a:t>(участники, члены, акционеры и т.п.) </a:t>
            </a:r>
            <a:r>
              <a:rPr sz="1960" b="1">
                <a:solidFill>
                  <a:srgbClr val="FF0000"/>
                </a:solidFill>
              </a:rPr>
              <a:t>вправе</a:t>
            </a:r>
            <a:r>
              <a:rPr sz="1960"/>
              <a:t> (п.1 ст.65.2 ГК РФ):</a:t>
            </a:r>
          </a:p>
          <a:p>
            <a:pPr marL="504063" lvl="0" indent="-504063" defTabSz="896111">
              <a:lnSpc>
                <a:spcPct val="80000"/>
              </a:lnSpc>
              <a:spcBef>
                <a:spcPts val="400"/>
              </a:spcBef>
              <a:buFontTx/>
              <a:buAutoNum type="arabicParenR"/>
              <a:defRPr sz="1800"/>
            </a:pPr>
            <a:r>
              <a:rPr sz="1960"/>
              <a:t>участвовать в управлении делами корпорации;</a:t>
            </a:r>
          </a:p>
          <a:p>
            <a:pPr marL="504063" lvl="0" indent="-504063" defTabSz="896111">
              <a:lnSpc>
                <a:spcPct val="80000"/>
              </a:lnSpc>
              <a:spcBef>
                <a:spcPts val="400"/>
              </a:spcBef>
              <a:buFontTx/>
              <a:buAutoNum type="arabicParenR"/>
              <a:defRPr sz="1800"/>
            </a:pPr>
            <a:r>
              <a:rPr sz="1960"/>
              <a:t>в случаях и в порядке, которые предусмотрены законом и учредительным документом корпорации, получать информацию о деятельности корпорации и знакомиться с ее бухгалтерской и иной документацией;</a:t>
            </a:r>
          </a:p>
          <a:p>
            <a:pPr marL="504063" lvl="0" indent="-504063" defTabSz="896111">
              <a:lnSpc>
                <a:spcPct val="80000"/>
              </a:lnSpc>
              <a:spcBef>
                <a:spcPts val="400"/>
              </a:spcBef>
              <a:buFontTx/>
              <a:buAutoNum type="arabicParenR"/>
              <a:defRPr sz="1800"/>
            </a:pPr>
            <a:r>
              <a:rPr sz="1960"/>
              <a:t>обжаловать решения органов корпорации, влекущие гражданско-правовые последствия, в случаях и в порядке, которые предусмотрены законом;</a:t>
            </a:r>
          </a:p>
          <a:p>
            <a:pPr marL="504063" lvl="0" indent="-504063" defTabSz="896111">
              <a:lnSpc>
                <a:spcPct val="80000"/>
              </a:lnSpc>
              <a:spcBef>
                <a:spcPts val="400"/>
              </a:spcBef>
              <a:buFontTx/>
              <a:buAutoNum type="arabicParenR"/>
              <a:defRPr sz="1800"/>
            </a:pPr>
            <a:r>
              <a:rPr sz="1960"/>
              <a:t>требовать, действуя от имени корпорации (фактически выступая представителем  корпорации, что подтверждается ссылкой на п.1 ст.182 ГК РФ в тексте абз.5 п.1 ст.65.2 ГК РФ), возмещения причиненных корпорации убытков в порядке ст.53.1 ГК РФ;</a:t>
            </a:r>
          </a:p>
          <a:p>
            <a:pPr marL="504063" lvl="0" indent="-504063" defTabSz="896111">
              <a:lnSpc>
                <a:spcPct val="80000"/>
              </a:lnSpc>
              <a:spcBef>
                <a:spcPts val="400"/>
              </a:spcBef>
              <a:buFontTx/>
              <a:buAutoNum type="arabicParenR"/>
              <a:defRPr sz="1800"/>
            </a:pPr>
            <a:r>
              <a:rPr sz="1960"/>
              <a:t>оспаривать, действуя от имени корпорации (в силу п.1 ст.182 ГК РФ), совершенные ею сделки по основаниям, предусмотренным ст.174 ГК РФ или законами о корпорациях отдельных организационно-правовых форм, и требовать применения последствий их недействительности, а также применения последствий недействительности ничтожных сделок корпорации.</a:t>
            </a:r>
          </a:p>
          <a:p>
            <a:pPr marL="336042" lvl="0" indent="-336042" defTabSz="896111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1960"/>
              <a:t>Участники корпорации могут иметь и другие права, предусмотренные законом или учредительным документом корпорации.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 algn="ctr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200" b="1">
                <a:solidFill>
                  <a:srgbClr val="FF0000"/>
                </a:solidFill>
              </a:rPr>
              <a:t>Участник корпорации обязан </a:t>
            </a:r>
            <a:r>
              <a:rPr sz="2200"/>
              <a:t>(п.4 ст.65.1 ГК РФ):</a:t>
            </a:r>
          </a:p>
          <a:p>
            <a:pPr marL="514350" lvl="0" indent="-514350">
              <a:lnSpc>
                <a:spcPct val="80000"/>
              </a:lnSpc>
              <a:spcBef>
                <a:spcPts val="500"/>
              </a:spcBef>
              <a:buFontTx/>
              <a:buAutoNum type="arabicParenR"/>
              <a:defRPr sz="1800"/>
            </a:pPr>
            <a:r>
              <a:rPr sz="2200"/>
              <a:t>участвовать в образовании имущества корпорации в необходимом размере в порядке, способом и в сроки, которые предусмотрены настоящим Кодексом, другим законом или учредительным документом корпорации;</a:t>
            </a:r>
          </a:p>
          <a:p>
            <a:pPr marL="514350" lvl="0" indent="-514350">
              <a:lnSpc>
                <a:spcPct val="80000"/>
              </a:lnSpc>
              <a:spcBef>
                <a:spcPts val="500"/>
              </a:spcBef>
              <a:buFontTx/>
              <a:buAutoNum type="arabicParenR"/>
              <a:defRPr sz="1800"/>
            </a:pPr>
            <a:r>
              <a:rPr sz="2200"/>
              <a:t>не разглашать конфиденциальную информацию о деятельности корпорации;</a:t>
            </a:r>
          </a:p>
          <a:p>
            <a:pPr marL="514350" lvl="0" indent="-514350">
              <a:lnSpc>
                <a:spcPct val="80000"/>
              </a:lnSpc>
              <a:spcBef>
                <a:spcPts val="500"/>
              </a:spcBef>
              <a:buFontTx/>
              <a:buAutoNum type="arabicParenR"/>
              <a:defRPr sz="1800"/>
            </a:pPr>
            <a:r>
              <a:rPr sz="2200"/>
              <a:t>участвовать в принятии корпоративных решений, без которых корпорация не может продолжать свою деятельность в соответствии с законом, если его участие необходимо для принятия таких решений;</a:t>
            </a:r>
          </a:p>
          <a:p>
            <a:pPr marL="514350" lvl="0" indent="-514350">
              <a:lnSpc>
                <a:spcPct val="80000"/>
              </a:lnSpc>
              <a:spcBef>
                <a:spcPts val="500"/>
              </a:spcBef>
              <a:buFontTx/>
              <a:buAutoNum type="arabicParenR"/>
              <a:defRPr sz="1800"/>
            </a:pPr>
            <a:r>
              <a:rPr sz="2200"/>
              <a:t>не совершать действия, заведомо направленные на причинение вреда корпорации;</a:t>
            </a:r>
          </a:p>
          <a:p>
            <a:pPr marL="514350" lvl="0" indent="-514350">
              <a:lnSpc>
                <a:spcPct val="80000"/>
              </a:lnSpc>
              <a:spcBef>
                <a:spcPts val="500"/>
              </a:spcBef>
              <a:buFontTx/>
              <a:buAutoNum type="arabicParenR"/>
              <a:defRPr sz="1800"/>
            </a:pPr>
            <a:r>
              <a:rPr sz="2200"/>
              <a:t>не совершать действия (бездействие), которые существенно затрудняют или делают невозможным достижение целей, ради которых создана корпорация.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200"/>
              <a:t>Участники корпорации могут нести и другие обязанности, предусмотренные законом или учредительным документом корпорации.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В дополнение к указанным правам и обязанностям ст.123.11 ГК РФ определяет </a:t>
            </a:r>
            <a:r>
              <a:rPr sz="2000" b="1">
                <a:solidFill>
                  <a:srgbClr val="FF0000"/>
                </a:solidFill>
              </a:rPr>
              <a:t>права и обязанности члена ассоциации (союза).</a:t>
            </a:r>
            <a:endParaRPr sz="2000"/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 </a:t>
            </a:r>
            <a:r>
              <a:rPr sz="2000" b="1">
                <a:solidFill>
                  <a:srgbClr val="00B050"/>
                </a:solidFill>
              </a:rPr>
              <a:t>Права:</a:t>
            </a:r>
            <a:endParaRPr sz="2000"/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осуществляет корпоративные права, предусмотренные п.1 ст.65.2, в порядке, установленном в соответствии с законом уставом ассоциации (союза);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на равных началах с другими членами ассоциации (союза) безвозмездно, если иное не предусмотрено законом, пользоваться оказываемыми ею услугами;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выйти из ассоциации (союза) по своему усмотрению в любое время.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endParaRPr sz="2000"/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 b="1">
                <a:solidFill>
                  <a:srgbClr val="00B050"/>
                </a:solidFill>
              </a:rPr>
              <a:t>Обязанности:</a:t>
            </a:r>
            <a:endParaRPr sz="2000"/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осуществляют иные наряду с обязанностями, предусмотренными для участников корпорации п.4 ст.65.2; 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обязаны уплачивать предусмотренные уставом членские взносы и по решению высшего органа ассоциации (союза) вносить дополнительные имущественные взносы в имущество ассоциации (союза);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endParaRPr sz="2000"/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Член ассоциации (союза) может быть исключен из нее в случаях и в порядке, которые установлены в соответствии с законом уставом ассоциации (союза).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/>
          </p:cNvSpPr>
          <p:nvPr>
            <p:ph type="body" idx="1"/>
          </p:nvPr>
        </p:nvSpPr>
        <p:spPr>
          <a:xfrm>
            <a:off x="179511" y="332656"/>
            <a:ext cx="8640962" cy="6336704"/>
          </a:xfrm>
          <a:prstGeom prst="rect">
            <a:avLst/>
          </a:prstGeom>
        </p:spPr>
        <p:txBody>
          <a:bodyPr/>
          <a:lstStyle/>
          <a:p>
            <a:pPr marL="332613" lvl="0" indent="-332613" defTabSz="886968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037"/>
              <a:t>Члены СРО имеют право:</a:t>
            </a:r>
          </a:p>
          <a:p>
            <a:pPr marL="332613" lvl="0" indent="-332613" defTabSz="886968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037"/>
              <a:t>- участвовать в управлении делами организацией;</a:t>
            </a:r>
          </a:p>
          <a:p>
            <a:pPr marL="332613" lvl="0" indent="-332613" defTabSz="886968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037"/>
              <a:t>- получать информацию о деятельности СРО в установленном порядке;</a:t>
            </a:r>
          </a:p>
          <a:p>
            <a:pPr marL="332613" lvl="0" indent="-332613" defTabSz="886968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037"/>
              <a:t>- по своему усмотрению выйти из СРО;</a:t>
            </a:r>
          </a:p>
          <a:p>
            <a:pPr marL="332613" lvl="0" indent="-332613" defTabSz="886968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037"/>
              <a:t>- обсуждать и вносить предложения в органы управления СРО по всем вопросам, связанным с деятельностью организации;</a:t>
            </a:r>
          </a:p>
          <a:p>
            <a:pPr marL="332613" lvl="0" indent="-332613" defTabSz="886968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037"/>
              <a:t>- участвовать в деятельности Организации, проводимых ей мероприятиях, в реализации проектов и программ;</a:t>
            </a:r>
          </a:p>
          <a:p>
            <a:pPr marL="332613" lvl="0" indent="-332613" defTabSz="886968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037"/>
              <a:t>- избирать и быть избранными в органы управления организации;</a:t>
            </a:r>
          </a:p>
          <a:p>
            <a:pPr marL="332613" lvl="0" indent="-332613" defTabSz="886968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037"/>
              <a:t>- быть избранными в состав специализированных органов организации;</a:t>
            </a:r>
          </a:p>
          <a:p>
            <a:pPr marL="332613" lvl="0" indent="-332613" defTabSz="886968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037"/>
              <a:t>- участвовать в разработке документов организации;</a:t>
            </a:r>
          </a:p>
          <a:p>
            <a:pPr marL="410874" lvl="0" indent="-410874" defTabSz="886968">
              <a:lnSpc>
                <a:spcPct val="80000"/>
              </a:lnSpc>
              <a:spcBef>
                <a:spcPts val="300"/>
              </a:spcBef>
              <a:buFontTx/>
              <a:buChar char="-"/>
              <a:defRPr sz="1800"/>
            </a:pPr>
            <a:r>
              <a:rPr sz="2037"/>
              <a:t>непосредственно обращаться в Объединение за содействием и помощью в защите своих интересов, связанных с целями и предметом деятельности организации;</a:t>
            </a:r>
          </a:p>
          <a:p>
            <a:pPr marL="410874" lvl="0" indent="-410874" defTabSz="886968">
              <a:lnSpc>
                <a:spcPct val="80000"/>
              </a:lnSpc>
              <a:spcBef>
                <a:spcPts val="300"/>
              </a:spcBef>
              <a:buFontTx/>
              <a:buChar char="-"/>
              <a:defRPr sz="1800"/>
            </a:pPr>
            <a:r>
              <a:rPr sz="2037"/>
              <a:t>пользоваться консультационными, информационными и иными услугами организации в пределах его компетенции;</a:t>
            </a:r>
          </a:p>
          <a:p>
            <a:pPr marL="410874" lvl="0" indent="-410874" defTabSz="886968">
              <a:lnSpc>
                <a:spcPct val="80000"/>
              </a:lnSpc>
              <a:spcBef>
                <a:spcPts val="300"/>
              </a:spcBef>
              <a:buFontTx/>
              <a:buChar char="-"/>
              <a:defRPr sz="1800"/>
            </a:pPr>
            <a:r>
              <a:rPr sz="2037"/>
              <a:t>получать информацию о деятельности организации и его органов управления;</a:t>
            </a:r>
          </a:p>
          <a:p>
            <a:pPr marL="410874" lvl="0" indent="-410874" defTabSz="886968">
              <a:lnSpc>
                <a:spcPct val="80000"/>
              </a:lnSpc>
              <a:spcBef>
                <a:spcPts val="300"/>
              </a:spcBef>
              <a:buFontTx/>
              <a:buChar char="-"/>
              <a:defRPr sz="1800"/>
            </a:pPr>
            <a:r>
              <a:rPr sz="2037"/>
              <a:t>обжаловать решения органов организации.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/>
          </p:cNvSpPr>
          <p:nvPr>
            <p:ph type="body" idx="1"/>
          </p:nvPr>
        </p:nvSpPr>
        <p:spPr>
          <a:xfrm>
            <a:off x="179511" y="332656"/>
            <a:ext cx="8640962" cy="6336704"/>
          </a:xfrm>
          <a:prstGeom prst="rect">
            <a:avLst/>
          </a:prstGeom>
        </p:spPr>
        <p:txBody>
          <a:bodyPr/>
          <a:lstStyle/>
          <a:p>
            <a:pPr marL="339470" lvl="0" indent="-339470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78"/>
              <a:t>Члены СРО обязаны:</a:t>
            </a:r>
          </a:p>
          <a:p>
            <a:pPr marL="339470" lvl="0" indent="-339470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78"/>
              <a:t>- соблюдать Устав СРО, утвержденные требования, правила и стандарты осуществления деятельности в области строительства, положения иных документов организации, нормы деловой этики в строительной сфере, а также исполнять решения органов управления организации, принятые в пределах предоставленных им полномочий и не противоречащие действующему законодательству Российской Федерации;</a:t>
            </a:r>
          </a:p>
          <a:p>
            <a:pPr marL="339470" lvl="0" indent="-339470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78"/>
              <a:t>- своевременно вносить вступительный, регулярные членские взносы и взносы в компенсационный фонд организации в размере и порядке, определенным Уставом и иными документами СРО.</a:t>
            </a:r>
          </a:p>
          <a:p>
            <a:pPr marL="339470" lvl="0" indent="-339470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78"/>
              <a:t>- предоставлять организации информацию, необходимую для ее деятельности;</a:t>
            </a:r>
          </a:p>
          <a:p>
            <a:pPr marL="339470" lvl="0" indent="-339470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78"/>
              <a:t>- не разглашать конфиденциальную информацию о деятельности организации, а также не предоставлять третьим лицам информацию, полученную от Организации;</a:t>
            </a:r>
          </a:p>
          <a:p>
            <a:pPr marL="339470" lvl="0" indent="-339470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78"/>
              <a:t>- принимать активное участие в работе организации, содействовать развитию организации, не допускать действий, наносящих ущерб деятельности и престижу организации;</a:t>
            </a:r>
          </a:p>
          <a:p>
            <a:pPr marL="339470" lvl="0" indent="-339470" defTabSz="905255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78"/>
              <a:t>- уважать интересы других членов организации.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buSzTx/>
              <a:buNone/>
            </a:pPr>
            <a:endParaRPr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marL="322325" lvl="0" indent="-322325" algn="ctr" defTabSz="859536">
              <a:buSzTx/>
              <a:buNone/>
              <a:defRPr sz="1800"/>
            </a:pPr>
            <a:r>
              <a:rPr sz="3008" b="1">
                <a:solidFill>
                  <a:srgbClr val="FF0000"/>
                </a:solidFill>
              </a:rPr>
              <a:t>Принцип непосредственного участия в саморегулируемой организации</a:t>
            </a:r>
          </a:p>
          <a:p>
            <a:pPr marL="322325" lvl="0" indent="-322325" defTabSz="859536">
              <a:buSzTx/>
              <a:buNone/>
              <a:defRPr sz="1800"/>
            </a:pPr>
            <a:r>
              <a:rPr sz="3008"/>
              <a:t>Лица, заинтересованные в деятельности СРО:</a:t>
            </a:r>
          </a:p>
          <a:p>
            <a:pPr marL="322325" lvl="0" indent="-322325" defTabSz="859536">
              <a:buSzTx/>
              <a:buNone/>
              <a:defRPr sz="1800"/>
            </a:pPr>
            <a:r>
              <a:rPr sz="3008"/>
              <a:t>1) дискуссия об ассоциированном членстве с наделением особым правовым статусом;</a:t>
            </a:r>
          </a:p>
          <a:p>
            <a:pPr marL="322325" lvl="0" indent="-322325" defTabSz="859536">
              <a:buSzTx/>
              <a:buNone/>
              <a:defRPr sz="1800"/>
            </a:pPr>
            <a:r>
              <a:rPr sz="3008"/>
              <a:t>2) Допустимо – на условиях членства в постоянно действующих коллегиальных органах управления и специализированных органах саморегулируемой организации, в консультационных и совещательных органах.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1" build="p" animBg="1" advAuto="0"/>
    </p:bld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1944</Words>
  <Application>Microsoft Office PowerPoint</Application>
  <PresentationFormat>Экран (4:3)</PresentationFormat>
  <Paragraphs>147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Default</vt:lpstr>
      <vt:lpstr>Членство в СРО: проблемы приобретения и осуществления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Членство в СРО: проблемы приобретения и осуществления</dc:title>
  <dc:creator>Dmitrii</dc:creator>
  <cp:lastModifiedBy>Dmitrii</cp:lastModifiedBy>
  <cp:revision>5</cp:revision>
  <dcterms:modified xsi:type="dcterms:W3CDTF">2014-11-27T12:16:02Z</dcterms:modified>
</cp:coreProperties>
</file>