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Lst>
  <p:sldSz cx="9144000" cy="6858000" type="screen4x3"/>
  <p:notesSz cx="6858000" cy="9144000"/>
  <p:defaultTextStyle>
    <a:lvl1pPr>
      <a:defRPr>
        <a:latin typeface="Calibri"/>
        <a:ea typeface="Calibri"/>
        <a:cs typeface="Calibri"/>
        <a:sym typeface="Calibri"/>
      </a:defRPr>
    </a:lvl1pPr>
    <a:lvl2pPr indent="457200">
      <a:defRPr>
        <a:latin typeface="Calibri"/>
        <a:ea typeface="Calibri"/>
        <a:cs typeface="Calibri"/>
        <a:sym typeface="Calibri"/>
      </a:defRPr>
    </a:lvl2pPr>
    <a:lvl3pPr indent="914400">
      <a:defRPr>
        <a:latin typeface="Calibri"/>
        <a:ea typeface="Calibri"/>
        <a:cs typeface="Calibri"/>
        <a:sym typeface="Calibri"/>
      </a:defRPr>
    </a:lvl3pPr>
    <a:lvl4pPr indent="1371600">
      <a:defRPr>
        <a:latin typeface="Calibri"/>
        <a:ea typeface="Calibri"/>
        <a:cs typeface="Calibri"/>
        <a:sym typeface="Calibri"/>
      </a:defRPr>
    </a:lvl4pPr>
    <a:lvl5pPr indent="1828800">
      <a:defRPr>
        <a:latin typeface="Calibri"/>
        <a:ea typeface="Calibri"/>
        <a:cs typeface="Calibri"/>
        <a:sym typeface="Calibri"/>
      </a:defRPr>
    </a:lvl5pPr>
    <a:lvl6pPr indent="2286000">
      <a:defRPr>
        <a:latin typeface="Calibri"/>
        <a:ea typeface="Calibri"/>
        <a:cs typeface="Calibri"/>
        <a:sym typeface="Calibri"/>
      </a:defRPr>
    </a:lvl6pPr>
    <a:lvl7pPr indent="2743200">
      <a:defRPr>
        <a:latin typeface="Calibri"/>
        <a:ea typeface="Calibri"/>
        <a:cs typeface="Calibri"/>
        <a:sym typeface="Calibri"/>
      </a:defRPr>
    </a:lvl7pPr>
    <a:lvl8pPr indent="3200400">
      <a:defRPr>
        <a:latin typeface="Calibri"/>
        <a:ea typeface="Calibri"/>
        <a:cs typeface="Calibri"/>
        <a:sym typeface="Calibri"/>
      </a:defRPr>
    </a:lvl8pPr>
    <a:lvl9pPr indent="3657600">
      <a:defRPr>
        <a:latin typeface="Calibri"/>
        <a:ea typeface="Calibri"/>
        <a:cs typeface="Calibri"/>
        <a:sym typeface="Calibri"/>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showPr>
</p:presentationPr>
</file>

<file path=ppt/tableStyles.xml><?xml version="1.0" encoding="utf-8"?>
<a:tblStyleLst xmlns:a="http://schemas.openxmlformats.org/drawingml/2006/main" def="{5940675A-B579-460E-94D1-54222C63F5DA}">
  <a:tblStyle styleId="{4C3C2611-4C71-4FC5-86AE-919BDF0F9419}" styleName="">
    <a:tblBg/>
    <a:wholeTbl>
      <a:tcTxStyle b="on" i="on">
        <a:font>
          <a:latin typeface="Calibri"/>
          <a:ea typeface="Calibri"/>
          <a:cs typeface="Calibri"/>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FD7E7"/>
          </a:solidFill>
        </a:fill>
      </a:tcStyle>
    </a:wholeTbl>
    <a:band2H>
      <a:tcTxStyle/>
      <a:tcStyle>
        <a:tcBdr/>
        <a:fill>
          <a:solidFill>
            <a:srgbClr val="E8ECF4"/>
          </a:solidFill>
        </a:fill>
      </a:tcStyle>
    </a:band2H>
    <a:firstCol>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4F81BD"/>
          </a:solidFill>
        </a:fill>
      </a:tcStyle>
    </a:firstCol>
    <a:la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4F81BD"/>
          </a:solidFill>
        </a:fill>
      </a:tcStyle>
    </a:lastRow>
    <a:fir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4F81BD"/>
          </a:solidFill>
        </a:fill>
      </a:tcStyle>
    </a:firstRow>
  </a:tblStyle>
  <a:tblStyle styleId="{C7B018BB-80A7-4F77-B60F-C8B233D01FF8}" styleName="">
    <a:tblBg/>
    <a:wholeTbl>
      <a:tcTxStyle b="on" i="on">
        <a:font>
          <a:latin typeface="Calibri"/>
          <a:ea typeface="Calibri"/>
          <a:cs typeface="Calibri"/>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DEE7D0"/>
          </a:solidFill>
        </a:fill>
      </a:tcStyle>
    </a:wholeTbl>
    <a:band2H>
      <a:tcTxStyle/>
      <a:tcStyle>
        <a:tcBdr/>
        <a:fill>
          <a:solidFill>
            <a:srgbClr val="EFF3E9"/>
          </a:solidFill>
        </a:fill>
      </a:tcStyle>
    </a:band2H>
    <a:firstCol>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9BBB59"/>
          </a:solidFill>
        </a:fill>
      </a:tcStyle>
    </a:firstCol>
    <a:la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9BBB59"/>
          </a:solidFill>
        </a:fill>
      </a:tcStyle>
    </a:lastRow>
    <a:fir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9BBB59"/>
          </a:solidFill>
        </a:fill>
      </a:tcStyle>
    </a:firstRow>
  </a:tblStyle>
  <a:tblStyle styleId="{EEE7283C-3CF3-47DC-8721-378D4A62B228}" styleName="">
    <a:tblBg/>
    <a:wholeTbl>
      <a:tcTxStyle b="on" i="on">
        <a:font>
          <a:latin typeface="Calibri"/>
          <a:ea typeface="Calibri"/>
          <a:cs typeface="Calibri"/>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CDCCE"/>
          </a:solidFill>
        </a:fill>
      </a:tcStyle>
    </a:wholeTbl>
    <a:band2H>
      <a:tcTxStyle/>
      <a:tcStyle>
        <a:tcBdr/>
        <a:fill>
          <a:solidFill>
            <a:srgbClr val="FDEEE8"/>
          </a:solidFill>
        </a:fill>
      </a:tcStyle>
    </a:band2H>
    <a:firstCol>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79646"/>
          </a:solidFill>
        </a:fill>
      </a:tcStyle>
    </a:firstCol>
    <a:la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79646"/>
          </a:solidFill>
        </a:fill>
      </a:tcStyle>
    </a:lastRow>
    <a:fir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79646"/>
          </a:solidFill>
        </a:fill>
      </a:tcStyle>
    </a:firstRow>
  </a:tblStyle>
  <a:tblStyle styleId="{CF821DB8-F4EB-4A41-A1BA-3FCAFE7338EE}" styleName="">
    <a:tblBg/>
    <a:wholeTbl>
      <a:tcTxStyle b="on" i="on">
        <a:font>
          <a:latin typeface="Calibri"/>
          <a:ea typeface="Calibri"/>
          <a:cs typeface="Calibri"/>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n">
        <a:font>
          <a:latin typeface="Calibri"/>
          <a:ea typeface="Calibri"/>
          <a:cs typeface="Calibri"/>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4F81BD"/>
          </a:solidFill>
        </a:fill>
      </a:tcStyle>
    </a:firstCol>
    <a:lastRow>
      <a:tcTxStyle b="on" i="on">
        <a:font>
          <a:latin typeface="Calibri"/>
          <a:ea typeface="Calibri"/>
          <a:cs typeface="Calibri"/>
        </a:font>
        <a:srgbClr val="000000"/>
      </a:tcTxStyle>
      <a:tcStyle>
        <a:tcBdr>
          <a:left>
            <a:ln w="12700" cap="flat">
              <a:noFill/>
              <a:miter lim="400000"/>
            </a:ln>
          </a:left>
          <a:right>
            <a:ln w="12700" cap="flat">
              <a:noFill/>
              <a:miter lim="400000"/>
            </a:ln>
          </a:right>
          <a:top>
            <a:ln w="508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FFFFFF"/>
          </a:solidFill>
        </a:fill>
      </a:tcStyle>
    </a:lastRow>
    <a:firstRow>
      <a:tcTxStyle b="on" i="on">
        <a:font>
          <a:latin typeface="Calibri"/>
          <a:ea typeface="Calibri"/>
          <a:cs typeface="Calibri"/>
        </a:font>
        <a:srgbClr val="FFFFFF"/>
      </a:tcTxStyle>
      <a:tcStyle>
        <a:tcBdr>
          <a:left>
            <a:ln w="12700" cap="flat">
              <a:noFill/>
              <a:miter lim="400000"/>
            </a:ln>
          </a:left>
          <a:right>
            <a:ln w="12700" cap="flat">
              <a:noFill/>
              <a:miter lim="400000"/>
            </a:ln>
          </a:right>
          <a:top>
            <a:ln w="254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4F81BD"/>
          </a:solidFill>
        </a:fill>
      </a:tcStyle>
    </a:firstRow>
  </a:tblStyle>
  <a:tblStyle styleId="{33BA23B1-9221-436E-865A-0063620EA4FD}" styleName="">
    <a:tblBg/>
    <a:wholeTbl>
      <a:tcTxStyle b="on" i="on">
        <a:font>
          <a:latin typeface="Calibri"/>
          <a:ea typeface="Calibri"/>
          <a:cs typeface="Calibri"/>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ACACA"/>
          </a:solidFill>
        </a:fill>
      </a:tcStyle>
    </a:wholeTbl>
    <a:band2H>
      <a:tcTxStyle/>
      <a:tcStyle>
        <a:tcBdr/>
        <a:fill>
          <a:solidFill>
            <a:srgbClr val="E6E6E6"/>
          </a:solidFill>
        </a:fill>
      </a:tcStyle>
    </a:band2H>
    <a:firstCol>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Col>
    <a:la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lastRow>
    <a:fir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Row>
  </a:tblStyle>
  <a:tblStyle styleId="{2708684C-4D16-4618-839F-0558EEFCDFE6}" styleName="">
    <a:tblBg/>
    <a:wholeTbl>
      <a:tcTxStyle b="on" i="on">
        <a:font>
          <a:latin typeface="Calibri"/>
          <a:ea typeface="Calibri"/>
          <a:cs typeface="Calibri"/>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wholeTbl>
    <a:band2H>
      <a:tcTxStyle/>
      <a:tcStyle>
        <a:tcBdr/>
        <a:fill>
          <a:solidFill>
            <a:srgbClr val="FFFFFF"/>
          </a:solidFill>
        </a:fill>
      </a:tcStyle>
    </a:band2H>
    <a:firstCol>
      <a:tcTxStyle b="on" i="on">
        <a:font>
          <a:latin typeface="Calibri"/>
          <a:ea typeface="Calibri"/>
          <a:cs typeface="Calibri"/>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firstCol>
    <a:lastRow>
      <a:tcTxStyle b="on" i="on">
        <a:font>
          <a:latin typeface="Calibri"/>
          <a:ea typeface="Calibri"/>
          <a:cs typeface="Calibri"/>
        </a:font>
        <a:srgbClr val="000000"/>
      </a:tcTxStyle>
      <a:tcStyle>
        <a:tcBdr>
          <a:left>
            <a:ln w="12700" cap="flat">
              <a:solidFill>
                <a:srgbClr val="000000"/>
              </a:solidFill>
              <a:prstDash val="solid"/>
              <a:bevel/>
            </a:ln>
          </a:left>
          <a:right>
            <a:ln w="12700" cap="flat">
              <a:solidFill>
                <a:srgbClr val="000000"/>
              </a:solidFill>
              <a:prstDash val="solid"/>
              <a:bevel/>
            </a:ln>
          </a:right>
          <a:top>
            <a:ln w="508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lastRow>
    <a:firstRow>
      <a:tcTxStyle b="on" i="on">
        <a:font>
          <a:latin typeface="Calibri"/>
          <a:ea typeface="Calibri"/>
          <a:cs typeface="Calibri"/>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254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296"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6" name="Shape 46"/>
          <p:cNvSpPr>
            <a:spLocks noGrp="1" noRot="1" noChangeAspect="1"/>
          </p:cNvSpPr>
          <p:nvPr>
            <p:ph type="sldImg"/>
          </p:nvPr>
        </p:nvSpPr>
        <p:spPr>
          <a:xfrm>
            <a:off x="1143000" y="685800"/>
            <a:ext cx="4572000" cy="3429000"/>
          </a:xfrm>
          <a:prstGeom prst="rect">
            <a:avLst/>
          </a:prstGeom>
        </p:spPr>
        <p:txBody>
          <a:bodyPr/>
          <a:lstStyle/>
          <a:p>
            <a:pPr lvl="0"/>
            <a:endParaRPr/>
          </a:p>
        </p:txBody>
      </p:sp>
      <p:sp>
        <p:nvSpPr>
          <p:cNvPr id="47" name="Shape 47"/>
          <p:cNvSpPr>
            <a:spLocks noGrp="1"/>
          </p:cNvSpPr>
          <p:nvPr>
            <p:ph type="body" sz="quarter" idx="1"/>
          </p:nvPr>
        </p:nvSpPr>
        <p:spPr>
          <a:xfrm>
            <a:off x="914400" y="4343400"/>
            <a:ext cx="5029200" cy="4114800"/>
          </a:xfrm>
          <a:prstGeom prst="rect">
            <a:avLst/>
          </a:prstGeom>
        </p:spPr>
        <p:txBody>
          <a:bodyPr/>
          <a:lstStyle/>
          <a:p>
            <a:pPr lvl="0"/>
            <a:endParaRPr/>
          </a:p>
        </p:txBody>
      </p:sp>
    </p:spTree>
  </p:cSld>
  <p:clrMap bg1="lt1" tx1="dk1" bg2="lt2" tx2="dk2" accent1="accent1" accent2="accent2" accent3="accent3" accent4="accent4" accent5="accent5" accent6="accent6" hlink="hlink" folHlink="folHlink"/>
  <p:notesStyle>
    <a:lvl1pPr defTabSz="457200">
      <a:lnSpc>
        <a:spcPct val="117999"/>
      </a:lnSpc>
      <a:defRPr sz="2200">
        <a:latin typeface="+mj-lt"/>
        <a:ea typeface="+mj-ea"/>
        <a:cs typeface="+mj-cs"/>
        <a:sym typeface="Helvetica Neue"/>
      </a:defRPr>
    </a:lvl1pPr>
    <a:lvl2pPr indent="228600" defTabSz="457200">
      <a:lnSpc>
        <a:spcPct val="117999"/>
      </a:lnSpc>
      <a:defRPr sz="2200">
        <a:latin typeface="+mj-lt"/>
        <a:ea typeface="+mj-ea"/>
        <a:cs typeface="+mj-cs"/>
        <a:sym typeface="Helvetica Neue"/>
      </a:defRPr>
    </a:lvl2pPr>
    <a:lvl3pPr indent="457200" defTabSz="457200">
      <a:lnSpc>
        <a:spcPct val="117999"/>
      </a:lnSpc>
      <a:defRPr sz="2200">
        <a:latin typeface="+mj-lt"/>
        <a:ea typeface="+mj-ea"/>
        <a:cs typeface="+mj-cs"/>
        <a:sym typeface="Helvetica Neue"/>
      </a:defRPr>
    </a:lvl3pPr>
    <a:lvl4pPr indent="685800" defTabSz="457200">
      <a:lnSpc>
        <a:spcPct val="117999"/>
      </a:lnSpc>
      <a:defRPr sz="2200">
        <a:latin typeface="+mj-lt"/>
        <a:ea typeface="+mj-ea"/>
        <a:cs typeface="+mj-cs"/>
        <a:sym typeface="Helvetica Neue"/>
      </a:defRPr>
    </a:lvl4pPr>
    <a:lvl5pPr indent="914400" defTabSz="457200">
      <a:lnSpc>
        <a:spcPct val="117999"/>
      </a:lnSpc>
      <a:defRPr sz="2200">
        <a:latin typeface="+mj-lt"/>
        <a:ea typeface="+mj-ea"/>
        <a:cs typeface="+mj-cs"/>
        <a:sym typeface="Helvetica Neue"/>
      </a:defRPr>
    </a:lvl5pPr>
    <a:lvl6pPr indent="1143000" defTabSz="457200">
      <a:lnSpc>
        <a:spcPct val="117999"/>
      </a:lnSpc>
      <a:defRPr sz="2200">
        <a:latin typeface="+mj-lt"/>
        <a:ea typeface="+mj-ea"/>
        <a:cs typeface="+mj-cs"/>
        <a:sym typeface="Helvetica Neue"/>
      </a:defRPr>
    </a:lvl6pPr>
    <a:lvl7pPr indent="1371600" defTabSz="457200">
      <a:lnSpc>
        <a:spcPct val="117999"/>
      </a:lnSpc>
      <a:defRPr sz="2200">
        <a:latin typeface="+mj-lt"/>
        <a:ea typeface="+mj-ea"/>
        <a:cs typeface="+mj-cs"/>
        <a:sym typeface="Helvetica Neue"/>
      </a:defRPr>
    </a:lvl7pPr>
    <a:lvl8pPr indent="1600200" defTabSz="457200">
      <a:lnSpc>
        <a:spcPct val="117999"/>
      </a:lnSpc>
      <a:defRPr sz="2200">
        <a:latin typeface="+mj-lt"/>
        <a:ea typeface="+mj-ea"/>
        <a:cs typeface="+mj-cs"/>
        <a:sym typeface="Helvetica Neue"/>
      </a:defRPr>
    </a:lvl8pPr>
    <a:lvl9pPr indent="1828800" defTabSz="457200">
      <a:lnSpc>
        <a:spcPct val="117999"/>
      </a:lnSpc>
      <a:defRPr sz="2200">
        <a:latin typeface="+mj-lt"/>
        <a:ea typeface="+mj-ea"/>
        <a:cs typeface="+mj-cs"/>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Титульный слайд">
    <p:spTree>
      <p:nvGrpSpPr>
        <p:cNvPr id="1" name=""/>
        <p:cNvGrpSpPr/>
        <p:nvPr/>
      </p:nvGrpSpPr>
      <p:grpSpPr>
        <a:xfrm>
          <a:off x="0" y="0"/>
          <a:ext cx="0" cy="0"/>
          <a:chOff x="0" y="0"/>
          <a:chExt cx="0" cy="0"/>
        </a:xfrm>
      </p:grpSpPr>
      <p:sp>
        <p:nvSpPr>
          <p:cNvPr id="6" name="Shape 6"/>
          <p:cNvSpPr>
            <a:spLocks noGrp="1"/>
          </p:cNvSpPr>
          <p:nvPr>
            <p:ph type="title"/>
          </p:nvPr>
        </p:nvSpPr>
        <p:spPr>
          <a:xfrm>
            <a:off x="685800" y="1844675"/>
            <a:ext cx="7772400" cy="2041525"/>
          </a:xfrm>
          <a:prstGeom prst="rect">
            <a:avLst/>
          </a:prstGeom>
        </p:spPr>
        <p:txBody>
          <a:bodyPr/>
          <a:lstStyle/>
          <a:p>
            <a:pPr lvl="0">
              <a:defRPr sz="1800"/>
            </a:pPr>
            <a:r>
              <a:rPr sz="4400"/>
              <a:t>Текст заголовка</a:t>
            </a:r>
          </a:p>
        </p:txBody>
      </p:sp>
      <p:sp>
        <p:nvSpPr>
          <p:cNvPr id="7" name="Shape 7"/>
          <p:cNvSpPr>
            <a:spLocks noGrp="1"/>
          </p:cNvSpPr>
          <p:nvPr>
            <p:ph type="body" idx="1"/>
          </p:nvPr>
        </p:nvSpPr>
        <p:spPr>
          <a:xfrm>
            <a:off x="1371600" y="3886200"/>
            <a:ext cx="6400800" cy="2971800"/>
          </a:xfrm>
          <a:prstGeom prst="rect">
            <a:avLst/>
          </a:prstGeom>
        </p:spPr>
        <p:txBody>
          <a:bodyPr/>
          <a:lstStyle>
            <a:lvl1pPr marL="0" indent="0" algn="ctr">
              <a:buSzTx/>
              <a:buFontTx/>
              <a:buNone/>
              <a:defRPr>
                <a:solidFill>
                  <a:srgbClr val="888888"/>
                </a:solidFill>
              </a:defRPr>
            </a:lvl1pPr>
            <a:lvl2pPr marL="0" indent="457200" algn="ctr">
              <a:buSzTx/>
              <a:buFontTx/>
              <a:buNone/>
              <a:defRPr>
                <a:solidFill>
                  <a:srgbClr val="888888"/>
                </a:solidFill>
              </a:defRPr>
            </a:lvl2pPr>
            <a:lvl3pPr marL="0" indent="914400" algn="ctr">
              <a:buSzTx/>
              <a:buFontTx/>
              <a:buNone/>
              <a:defRPr>
                <a:solidFill>
                  <a:srgbClr val="888888"/>
                </a:solidFill>
              </a:defRPr>
            </a:lvl3pPr>
            <a:lvl4pPr marL="0" indent="1371600" algn="ctr">
              <a:buSzTx/>
              <a:buFontTx/>
              <a:buNone/>
              <a:defRPr>
                <a:solidFill>
                  <a:srgbClr val="888888"/>
                </a:solidFill>
              </a:defRPr>
            </a:lvl4pPr>
            <a:lvl5pPr marL="0" indent="1828800" algn="ctr">
              <a:buSzTx/>
              <a:buFontTx/>
              <a:buNone/>
              <a:defRPr>
                <a:solidFill>
                  <a:srgbClr val="888888"/>
                </a:solidFill>
              </a:defRPr>
            </a:lvl5pPr>
          </a:lstStyle>
          <a:p>
            <a:pPr lvl="0">
              <a:defRPr sz="1800">
                <a:solidFill>
                  <a:srgbClr val="000000"/>
                </a:solidFill>
              </a:defRPr>
            </a:pPr>
            <a:r>
              <a:rPr sz="3200">
                <a:solidFill>
                  <a:srgbClr val="888888"/>
                </a:solidFill>
              </a:rPr>
              <a:t>Уровень текста 1</a:t>
            </a:r>
          </a:p>
          <a:p>
            <a:pPr lvl="1">
              <a:defRPr sz="1800">
                <a:solidFill>
                  <a:srgbClr val="000000"/>
                </a:solidFill>
              </a:defRPr>
            </a:pPr>
            <a:r>
              <a:rPr sz="3200">
                <a:solidFill>
                  <a:srgbClr val="888888"/>
                </a:solidFill>
              </a:rPr>
              <a:t>Уровень текста 2</a:t>
            </a:r>
          </a:p>
          <a:p>
            <a:pPr lvl="2">
              <a:defRPr sz="1800">
                <a:solidFill>
                  <a:srgbClr val="000000"/>
                </a:solidFill>
              </a:defRPr>
            </a:pPr>
            <a:r>
              <a:rPr sz="3200">
                <a:solidFill>
                  <a:srgbClr val="888888"/>
                </a:solidFill>
              </a:rPr>
              <a:t>Уровень текста 3</a:t>
            </a:r>
          </a:p>
          <a:p>
            <a:pPr lvl="3">
              <a:defRPr sz="1800">
                <a:solidFill>
                  <a:srgbClr val="000000"/>
                </a:solidFill>
              </a:defRPr>
            </a:pPr>
            <a:r>
              <a:rPr sz="3200">
                <a:solidFill>
                  <a:srgbClr val="888888"/>
                </a:solidFill>
              </a:rPr>
              <a:t>Уровень текста 4</a:t>
            </a:r>
          </a:p>
          <a:p>
            <a:pPr lvl="4">
              <a:defRPr sz="1800">
                <a:solidFill>
                  <a:srgbClr val="000000"/>
                </a:solidFill>
              </a:defRPr>
            </a:pPr>
            <a:r>
              <a:rPr sz="3200">
                <a:solidFill>
                  <a:srgbClr val="888888"/>
                </a:solidFill>
              </a:rPr>
              <a:t>Уровень текста 5</a:t>
            </a:r>
          </a:p>
        </p:txBody>
      </p:sp>
      <p:sp>
        <p:nvSpPr>
          <p:cNvPr id="8" name="Shape 8"/>
          <p:cNvSpPr>
            <a:spLocks noGrp="1"/>
          </p:cNvSpPr>
          <p:nvPr>
            <p:ph type="sldNum" sz="quarter" idx="2"/>
          </p:nvPr>
        </p:nvSpPr>
        <p:spPr>
          <a:prstGeom prst="rect">
            <a:avLst/>
          </a:prstGeom>
        </p:spPr>
        <p:txBody>
          <a:bodyPr/>
          <a:lstStyle/>
          <a:p>
            <a:pPr lvl="0"/>
            <a:fld id="{86CB4B4D-7CA3-9044-876B-883B54F8677D}" type="slidenum">
              <a:rPr/>
              <a:pPr lvl="0"/>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Заголовок и вертикальный текст">
    <p:spTree>
      <p:nvGrpSpPr>
        <p:cNvPr id="1" name=""/>
        <p:cNvGrpSpPr/>
        <p:nvPr/>
      </p:nvGrpSpPr>
      <p:grpSpPr>
        <a:xfrm>
          <a:off x="0" y="0"/>
          <a:ext cx="0" cy="0"/>
          <a:chOff x="0" y="0"/>
          <a:chExt cx="0" cy="0"/>
        </a:xfrm>
      </p:grpSpPr>
      <p:sp>
        <p:nvSpPr>
          <p:cNvPr id="39" name="Shape 39"/>
          <p:cNvSpPr>
            <a:spLocks noGrp="1"/>
          </p:cNvSpPr>
          <p:nvPr>
            <p:ph type="title"/>
          </p:nvPr>
        </p:nvSpPr>
        <p:spPr>
          <a:prstGeom prst="rect">
            <a:avLst/>
          </a:prstGeom>
        </p:spPr>
        <p:txBody>
          <a:bodyPr/>
          <a:lstStyle/>
          <a:p>
            <a:pPr lvl="0">
              <a:defRPr sz="1800"/>
            </a:pPr>
            <a:r>
              <a:rPr sz="4400"/>
              <a:t>Текст заголовка</a:t>
            </a:r>
          </a:p>
        </p:txBody>
      </p:sp>
      <p:sp>
        <p:nvSpPr>
          <p:cNvPr id="40" name="Shape 40"/>
          <p:cNvSpPr>
            <a:spLocks noGrp="1"/>
          </p:cNvSpPr>
          <p:nvPr>
            <p:ph type="body" idx="1"/>
          </p:nvPr>
        </p:nvSpPr>
        <p:spPr>
          <a:prstGeom prst="rect">
            <a:avLst/>
          </a:prstGeom>
        </p:spPr>
        <p:txBody>
          <a:bodyPr/>
          <a:lstStyle/>
          <a:p>
            <a:pPr lvl="0">
              <a:defRPr sz="1800"/>
            </a:pPr>
            <a:r>
              <a:rPr sz="3200"/>
              <a:t>Уровень текста 1</a:t>
            </a:r>
          </a:p>
          <a:p>
            <a:pPr lvl="1">
              <a:defRPr sz="1800"/>
            </a:pPr>
            <a:r>
              <a:rPr sz="3200"/>
              <a:t>Уровень текста 2</a:t>
            </a:r>
          </a:p>
          <a:p>
            <a:pPr lvl="2">
              <a:defRPr sz="1800"/>
            </a:pPr>
            <a:r>
              <a:rPr sz="3200"/>
              <a:t>Уровень текста 3</a:t>
            </a:r>
          </a:p>
          <a:p>
            <a:pPr lvl="3">
              <a:defRPr sz="1800"/>
            </a:pPr>
            <a:r>
              <a:rPr sz="3200"/>
              <a:t>Уровень текста 4</a:t>
            </a:r>
          </a:p>
          <a:p>
            <a:pPr lvl="4">
              <a:defRPr sz="1800"/>
            </a:pPr>
            <a:r>
              <a:rPr sz="3200"/>
              <a:t>Уровень текста 5</a:t>
            </a:r>
          </a:p>
        </p:txBody>
      </p:sp>
      <p:sp>
        <p:nvSpPr>
          <p:cNvPr id="41" name="Shape 41"/>
          <p:cNvSpPr>
            <a:spLocks noGrp="1"/>
          </p:cNvSpPr>
          <p:nvPr>
            <p:ph type="sldNum" sz="quarter" idx="2"/>
          </p:nvPr>
        </p:nvSpPr>
        <p:spPr>
          <a:prstGeom prst="rect">
            <a:avLst/>
          </a:prstGeom>
        </p:spPr>
        <p:txBody>
          <a:bodyPr/>
          <a:lstStyle/>
          <a:p>
            <a:pPr lvl="0"/>
            <a:fld id="{86CB4B4D-7CA3-9044-876B-883B54F8677D}" type="slidenum">
              <a:rPr/>
              <a:pPr lvl="0"/>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Вертикальный заголовок и текст">
    <p:spTree>
      <p:nvGrpSpPr>
        <p:cNvPr id="1" name=""/>
        <p:cNvGrpSpPr/>
        <p:nvPr/>
      </p:nvGrpSpPr>
      <p:grpSpPr>
        <a:xfrm>
          <a:off x="0" y="0"/>
          <a:ext cx="0" cy="0"/>
          <a:chOff x="0" y="0"/>
          <a:chExt cx="0" cy="0"/>
        </a:xfrm>
      </p:grpSpPr>
      <p:sp>
        <p:nvSpPr>
          <p:cNvPr id="43" name="Shape 43"/>
          <p:cNvSpPr>
            <a:spLocks noGrp="1"/>
          </p:cNvSpPr>
          <p:nvPr>
            <p:ph type="title"/>
          </p:nvPr>
        </p:nvSpPr>
        <p:spPr>
          <a:xfrm>
            <a:off x="6629400" y="0"/>
            <a:ext cx="2057400" cy="6400802"/>
          </a:xfrm>
          <a:prstGeom prst="rect">
            <a:avLst/>
          </a:prstGeom>
        </p:spPr>
        <p:txBody>
          <a:bodyPr/>
          <a:lstStyle/>
          <a:p>
            <a:pPr lvl="0">
              <a:defRPr sz="1800"/>
            </a:pPr>
            <a:r>
              <a:rPr sz="4400"/>
              <a:t>Текст заголовка</a:t>
            </a:r>
          </a:p>
        </p:txBody>
      </p:sp>
      <p:sp>
        <p:nvSpPr>
          <p:cNvPr id="44" name="Shape 44"/>
          <p:cNvSpPr>
            <a:spLocks noGrp="1"/>
          </p:cNvSpPr>
          <p:nvPr>
            <p:ph type="body" idx="1"/>
          </p:nvPr>
        </p:nvSpPr>
        <p:spPr>
          <a:xfrm>
            <a:off x="457200" y="274638"/>
            <a:ext cx="6019800" cy="6583363"/>
          </a:xfrm>
          <a:prstGeom prst="rect">
            <a:avLst/>
          </a:prstGeom>
        </p:spPr>
        <p:txBody>
          <a:bodyPr/>
          <a:lstStyle/>
          <a:p>
            <a:pPr lvl="0">
              <a:defRPr sz="1800"/>
            </a:pPr>
            <a:r>
              <a:rPr sz="3200"/>
              <a:t>Уровень текста 1</a:t>
            </a:r>
          </a:p>
          <a:p>
            <a:pPr lvl="1">
              <a:defRPr sz="1800"/>
            </a:pPr>
            <a:r>
              <a:rPr sz="3200"/>
              <a:t>Уровень текста 2</a:t>
            </a:r>
          </a:p>
          <a:p>
            <a:pPr lvl="2">
              <a:defRPr sz="1800"/>
            </a:pPr>
            <a:r>
              <a:rPr sz="3200"/>
              <a:t>Уровень текста 3</a:t>
            </a:r>
          </a:p>
          <a:p>
            <a:pPr lvl="3">
              <a:defRPr sz="1800"/>
            </a:pPr>
            <a:r>
              <a:rPr sz="3200"/>
              <a:t>Уровень текста 4</a:t>
            </a:r>
          </a:p>
          <a:p>
            <a:pPr lvl="4">
              <a:defRPr sz="1800"/>
            </a:pPr>
            <a:r>
              <a:rPr sz="3200"/>
              <a:t>Уровень текста 5</a:t>
            </a:r>
          </a:p>
        </p:txBody>
      </p:sp>
      <p:sp>
        <p:nvSpPr>
          <p:cNvPr id="45" name="Shape 45"/>
          <p:cNvSpPr>
            <a:spLocks noGrp="1"/>
          </p:cNvSpPr>
          <p:nvPr>
            <p:ph type="sldNum" sz="quarter" idx="2"/>
          </p:nvPr>
        </p:nvSpPr>
        <p:spPr>
          <a:prstGeom prst="rect">
            <a:avLst/>
          </a:prstGeom>
        </p:spPr>
        <p:txBody>
          <a:bodyPr/>
          <a:lstStyle/>
          <a:p>
            <a:pPr lvl="0"/>
            <a:fld id="{86CB4B4D-7CA3-9044-876B-883B54F8677D}" type="slidenum">
              <a:rPr/>
              <a:pPr lvl="0"/>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Заголовок и объект">
    <p:spTree>
      <p:nvGrpSpPr>
        <p:cNvPr id="1" name=""/>
        <p:cNvGrpSpPr/>
        <p:nvPr/>
      </p:nvGrpSpPr>
      <p:grpSpPr>
        <a:xfrm>
          <a:off x="0" y="0"/>
          <a:ext cx="0" cy="0"/>
          <a:chOff x="0" y="0"/>
          <a:chExt cx="0" cy="0"/>
        </a:xfrm>
      </p:grpSpPr>
      <p:sp>
        <p:nvSpPr>
          <p:cNvPr id="10" name="Shape 10"/>
          <p:cNvSpPr>
            <a:spLocks noGrp="1"/>
          </p:cNvSpPr>
          <p:nvPr>
            <p:ph type="title"/>
          </p:nvPr>
        </p:nvSpPr>
        <p:spPr>
          <a:prstGeom prst="rect">
            <a:avLst/>
          </a:prstGeom>
        </p:spPr>
        <p:txBody>
          <a:bodyPr/>
          <a:lstStyle/>
          <a:p>
            <a:pPr lvl="0">
              <a:defRPr sz="1800"/>
            </a:pPr>
            <a:r>
              <a:rPr sz="4400"/>
              <a:t>Текст заголовка</a:t>
            </a:r>
          </a:p>
        </p:txBody>
      </p:sp>
      <p:sp>
        <p:nvSpPr>
          <p:cNvPr id="11" name="Shape 11"/>
          <p:cNvSpPr>
            <a:spLocks noGrp="1"/>
          </p:cNvSpPr>
          <p:nvPr>
            <p:ph type="body" idx="1"/>
          </p:nvPr>
        </p:nvSpPr>
        <p:spPr>
          <a:prstGeom prst="rect">
            <a:avLst/>
          </a:prstGeom>
        </p:spPr>
        <p:txBody>
          <a:bodyPr/>
          <a:lstStyle/>
          <a:p>
            <a:pPr lvl="0">
              <a:defRPr sz="1800"/>
            </a:pPr>
            <a:r>
              <a:rPr sz="3200"/>
              <a:t>Уровень текста 1</a:t>
            </a:r>
          </a:p>
          <a:p>
            <a:pPr lvl="1">
              <a:defRPr sz="1800"/>
            </a:pPr>
            <a:r>
              <a:rPr sz="3200"/>
              <a:t>Уровень текста 2</a:t>
            </a:r>
          </a:p>
          <a:p>
            <a:pPr lvl="2">
              <a:defRPr sz="1800"/>
            </a:pPr>
            <a:r>
              <a:rPr sz="3200"/>
              <a:t>Уровень текста 3</a:t>
            </a:r>
          </a:p>
          <a:p>
            <a:pPr lvl="3">
              <a:defRPr sz="1800"/>
            </a:pPr>
            <a:r>
              <a:rPr sz="3200"/>
              <a:t>Уровень текста 4</a:t>
            </a:r>
          </a:p>
          <a:p>
            <a:pPr lvl="4">
              <a:defRPr sz="1800"/>
            </a:pPr>
            <a:r>
              <a:rPr sz="3200"/>
              <a:t>Уровень текста 5</a:t>
            </a:r>
          </a:p>
        </p:txBody>
      </p:sp>
      <p:sp>
        <p:nvSpPr>
          <p:cNvPr id="12" name="Shape 12"/>
          <p:cNvSpPr>
            <a:spLocks noGrp="1"/>
          </p:cNvSpPr>
          <p:nvPr>
            <p:ph type="sldNum" sz="quarter" idx="2"/>
          </p:nvPr>
        </p:nvSpPr>
        <p:spPr>
          <a:prstGeom prst="rect">
            <a:avLst/>
          </a:prstGeom>
        </p:spPr>
        <p:txBody>
          <a:bodyPr/>
          <a:lstStyle/>
          <a:p>
            <a:pPr lvl="0"/>
            <a:fld id="{86CB4B4D-7CA3-9044-876B-883B54F8677D}" type="slidenum">
              <a:rPr/>
              <a:pPr lvl="0"/>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Заголовок раздела">
    <p:spTree>
      <p:nvGrpSpPr>
        <p:cNvPr id="1" name=""/>
        <p:cNvGrpSpPr/>
        <p:nvPr/>
      </p:nvGrpSpPr>
      <p:grpSpPr>
        <a:xfrm>
          <a:off x="0" y="0"/>
          <a:ext cx="0" cy="0"/>
          <a:chOff x="0" y="0"/>
          <a:chExt cx="0" cy="0"/>
        </a:xfrm>
      </p:grpSpPr>
      <p:sp>
        <p:nvSpPr>
          <p:cNvPr id="14" name="Shape 14"/>
          <p:cNvSpPr>
            <a:spLocks noGrp="1"/>
          </p:cNvSpPr>
          <p:nvPr>
            <p:ph type="title"/>
          </p:nvPr>
        </p:nvSpPr>
        <p:spPr>
          <a:xfrm>
            <a:off x="722312" y="4406900"/>
            <a:ext cx="7772401" cy="1362075"/>
          </a:xfrm>
          <a:prstGeom prst="rect">
            <a:avLst/>
          </a:prstGeom>
        </p:spPr>
        <p:txBody>
          <a:bodyPr anchor="t"/>
          <a:lstStyle>
            <a:lvl1pPr algn="l">
              <a:defRPr sz="4000" b="1" cap="all"/>
            </a:lvl1pPr>
          </a:lstStyle>
          <a:p>
            <a:pPr lvl="0">
              <a:defRPr sz="1800" b="0" cap="none"/>
            </a:pPr>
            <a:r>
              <a:rPr sz="4000" b="1" cap="all"/>
              <a:t>Текст заголовка</a:t>
            </a:r>
          </a:p>
        </p:txBody>
      </p:sp>
      <p:sp>
        <p:nvSpPr>
          <p:cNvPr id="15" name="Shape 15"/>
          <p:cNvSpPr>
            <a:spLocks noGrp="1"/>
          </p:cNvSpPr>
          <p:nvPr>
            <p:ph type="body" idx="1"/>
          </p:nvPr>
        </p:nvSpPr>
        <p:spPr>
          <a:xfrm>
            <a:off x="722312" y="2906713"/>
            <a:ext cx="7772401" cy="1500188"/>
          </a:xfrm>
          <a:prstGeom prst="rect">
            <a:avLst/>
          </a:prstGeom>
        </p:spPr>
        <p:txBody>
          <a:bodyPr anchor="b"/>
          <a:lstStyle>
            <a:lvl1pPr marL="0" indent="0">
              <a:spcBef>
                <a:spcPts val="400"/>
              </a:spcBef>
              <a:buSzTx/>
              <a:buFontTx/>
              <a:buNone/>
              <a:defRPr sz="2000">
                <a:solidFill>
                  <a:srgbClr val="888888"/>
                </a:solidFill>
              </a:defRPr>
            </a:lvl1pPr>
            <a:lvl2pPr marL="0" indent="457200">
              <a:spcBef>
                <a:spcPts val="400"/>
              </a:spcBef>
              <a:buSzTx/>
              <a:buFontTx/>
              <a:buNone/>
              <a:defRPr sz="2000">
                <a:solidFill>
                  <a:srgbClr val="888888"/>
                </a:solidFill>
              </a:defRPr>
            </a:lvl2pPr>
            <a:lvl3pPr marL="0" indent="914400">
              <a:spcBef>
                <a:spcPts val="400"/>
              </a:spcBef>
              <a:buSzTx/>
              <a:buFontTx/>
              <a:buNone/>
              <a:defRPr sz="2000">
                <a:solidFill>
                  <a:srgbClr val="888888"/>
                </a:solidFill>
              </a:defRPr>
            </a:lvl3pPr>
            <a:lvl4pPr marL="0" indent="1371600">
              <a:spcBef>
                <a:spcPts val="400"/>
              </a:spcBef>
              <a:buSzTx/>
              <a:buFontTx/>
              <a:buNone/>
              <a:defRPr sz="2000">
                <a:solidFill>
                  <a:srgbClr val="888888"/>
                </a:solidFill>
              </a:defRPr>
            </a:lvl4pPr>
            <a:lvl5pPr marL="0" indent="1828800">
              <a:spcBef>
                <a:spcPts val="400"/>
              </a:spcBef>
              <a:buSzTx/>
              <a:buFontTx/>
              <a:buNone/>
              <a:defRPr sz="2000">
                <a:solidFill>
                  <a:srgbClr val="888888"/>
                </a:solidFill>
              </a:defRPr>
            </a:lvl5pPr>
          </a:lstStyle>
          <a:p>
            <a:pPr lvl="0">
              <a:defRPr sz="1800">
                <a:solidFill>
                  <a:srgbClr val="000000"/>
                </a:solidFill>
              </a:defRPr>
            </a:pPr>
            <a:r>
              <a:rPr sz="2000">
                <a:solidFill>
                  <a:srgbClr val="888888"/>
                </a:solidFill>
              </a:rPr>
              <a:t>Уровень текста 1</a:t>
            </a:r>
          </a:p>
          <a:p>
            <a:pPr lvl="1">
              <a:defRPr sz="1800">
                <a:solidFill>
                  <a:srgbClr val="000000"/>
                </a:solidFill>
              </a:defRPr>
            </a:pPr>
            <a:r>
              <a:rPr sz="2000">
                <a:solidFill>
                  <a:srgbClr val="888888"/>
                </a:solidFill>
              </a:rPr>
              <a:t>Уровень текста 2</a:t>
            </a:r>
          </a:p>
          <a:p>
            <a:pPr lvl="2">
              <a:defRPr sz="1800">
                <a:solidFill>
                  <a:srgbClr val="000000"/>
                </a:solidFill>
              </a:defRPr>
            </a:pPr>
            <a:r>
              <a:rPr sz="2000">
                <a:solidFill>
                  <a:srgbClr val="888888"/>
                </a:solidFill>
              </a:rPr>
              <a:t>Уровень текста 3</a:t>
            </a:r>
          </a:p>
          <a:p>
            <a:pPr lvl="3">
              <a:defRPr sz="1800">
                <a:solidFill>
                  <a:srgbClr val="000000"/>
                </a:solidFill>
              </a:defRPr>
            </a:pPr>
            <a:r>
              <a:rPr sz="2000">
                <a:solidFill>
                  <a:srgbClr val="888888"/>
                </a:solidFill>
              </a:rPr>
              <a:t>Уровень текста 4</a:t>
            </a:r>
          </a:p>
          <a:p>
            <a:pPr lvl="4">
              <a:defRPr sz="1800">
                <a:solidFill>
                  <a:srgbClr val="000000"/>
                </a:solidFill>
              </a:defRPr>
            </a:pPr>
            <a:r>
              <a:rPr sz="2000">
                <a:solidFill>
                  <a:srgbClr val="888888"/>
                </a:solidFill>
              </a:rPr>
              <a:t>Уровень текста 5</a:t>
            </a:r>
          </a:p>
        </p:txBody>
      </p:sp>
      <p:sp>
        <p:nvSpPr>
          <p:cNvPr id="16" name="Shape 16"/>
          <p:cNvSpPr>
            <a:spLocks noGrp="1"/>
          </p:cNvSpPr>
          <p:nvPr>
            <p:ph type="sldNum" sz="quarter" idx="2"/>
          </p:nvPr>
        </p:nvSpPr>
        <p:spPr>
          <a:prstGeom prst="rect">
            <a:avLst/>
          </a:prstGeom>
        </p:spPr>
        <p:txBody>
          <a:bodyPr/>
          <a:lstStyle/>
          <a:p>
            <a:pPr lvl="0"/>
            <a:fld id="{86CB4B4D-7CA3-9044-876B-883B54F8677D}" type="slidenum">
              <a:rPr/>
              <a:pPr lvl="0"/>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Два объекта">
    <p:spTree>
      <p:nvGrpSpPr>
        <p:cNvPr id="1" name=""/>
        <p:cNvGrpSpPr/>
        <p:nvPr/>
      </p:nvGrpSpPr>
      <p:grpSpPr>
        <a:xfrm>
          <a:off x="0" y="0"/>
          <a:ext cx="0" cy="0"/>
          <a:chOff x="0" y="0"/>
          <a:chExt cx="0" cy="0"/>
        </a:xfrm>
      </p:grpSpPr>
      <p:sp>
        <p:nvSpPr>
          <p:cNvPr id="18" name="Shape 18"/>
          <p:cNvSpPr>
            <a:spLocks noGrp="1"/>
          </p:cNvSpPr>
          <p:nvPr>
            <p:ph type="title"/>
          </p:nvPr>
        </p:nvSpPr>
        <p:spPr>
          <a:prstGeom prst="rect">
            <a:avLst/>
          </a:prstGeom>
        </p:spPr>
        <p:txBody>
          <a:bodyPr/>
          <a:lstStyle/>
          <a:p>
            <a:pPr lvl="0">
              <a:defRPr sz="1800"/>
            </a:pPr>
            <a:r>
              <a:rPr sz="4400"/>
              <a:t>Текст заголовка</a:t>
            </a:r>
          </a:p>
        </p:txBody>
      </p:sp>
      <p:sp>
        <p:nvSpPr>
          <p:cNvPr id="19" name="Shape 19"/>
          <p:cNvSpPr>
            <a:spLocks noGrp="1"/>
          </p:cNvSpPr>
          <p:nvPr>
            <p:ph type="body" idx="1"/>
          </p:nvPr>
        </p:nvSpPr>
        <p:spPr>
          <a:xfrm>
            <a:off x="457200" y="1600200"/>
            <a:ext cx="4038600" cy="5257800"/>
          </a:xfrm>
          <a:prstGeom prst="rect">
            <a:avLst/>
          </a:prstGeom>
        </p:spPr>
        <p:txBody>
          <a:bodyPr/>
          <a:lstStyle>
            <a:lvl1pPr>
              <a:spcBef>
                <a:spcPts val="600"/>
              </a:spcBef>
              <a:defRPr sz="2800"/>
            </a:lvl1pPr>
            <a:lvl2pPr marL="790575" indent="-333375">
              <a:spcBef>
                <a:spcPts val="600"/>
              </a:spcBef>
              <a:defRPr sz="2800"/>
            </a:lvl2pPr>
            <a:lvl3pPr marL="1234439" indent="-320039">
              <a:spcBef>
                <a:spcPts val="600"/>
              </a:spcBef>
              <a:defRPr sz="2800"/>
            </a:lvl3pPr>
            <a:lvl4pPr marL="1727200" indent="-355600">
              <a:spcBef>
                <a:spcPts val="600"/>
              </a:spcBef>
              <a:defRPr sz="2800"/>
            </a:lvl4pPr>
            <a:lvl5pPr marL="2184400" indent="-355600">
              <a:spcBef>
                <a:spcPts val="600"/>
              </a:spcBef>
              <a:defRPr sz="2800"/>
            </a:lvl5pPr>
          </a:lstStyle>
          <a:p>
            <a:pPr lvl="0">
              <a:defRPr sz="1800"/>
            </a:pPr>
            <a:r>
              <a:rPr sz="2800"/>
              <a:t>Уровень текста 1</a:t>
            </a:r>
          </a:p>
          <a:p>
            <a:pPr lvl="1">
              <a:defRPr sz="1800"/>
            </a:pPr>
            <a:r>
              <a:rPr sz="2800"/>
              <a:t>Уровень текста 2</a:t>
            </a:r>
          </a:p>
          <a:p>
            <a:pPr lvl="2">
              <a:defRPr sz="1800"/>
            </a:pPr>
            <a:r>
              <a:rPr sz="2800"/>
              <a:t>Уровень текста 3</a:t>
            </a:r>
          </a:p>
          <a:p>
            <a:pPr lvl="3">
              <a:defRPr sz="1800"/>
            </a:pPr>
            <a:r>
              <a:rPr sz="2800"/>
              <a:t>Уровень текста 4</a:t>
            </a:r>
          </a:p>
          <a:p>
            <a:pPr lvl="4">
              <a:defRPr sz="1800"/>
            </a:pPr>
            <a:r>
              <a:rPr sz="2800"/>
              <a:t>Уровень текста 5</a:t>
            </a:r>
          </a:p>
        </p:txBody>
      </p:sp>
      <p:sp>
        <p:nvSpPr>
          <p:cNvPr id="20" name="Shape 20"/>
          <p:cNvSpPr>
            <a:spLocks noGrp="1"/>
          </p:cNvSpPr>
          <p:nvPr>
            <p:ph type="sldNum" sz="quarter" idx="2"/>
          </p:nvPr>
        </p:nvSpPr>
        <p:spPr>
          <a:prstGeom prst="rect">
            <a:avLst/>
          </a:prstGeom>
        </p:spPr>
        <p:txBody>
          <a:bodyPr/>
          <a:lstStyle/>
          <a:p>
            <a:pPr lvl="0"/>
            <a:fld id="{86CB4B4D-7CA3-9044-876B-883B54F8677D}" type="slidenum">
              <a:rPr/>
              <a:pPr lvl="0"/>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Сравнение">
    <p:spTree>
      <p:nvGrpSpPr>
        <p:cNvPr id="1" name=""/>
        <p:cNvGrpSpPr/>
        <p:nvPr/>
      </p:nvGrpSpPr>
      <p:grpSpPr>
        <a:xfrm>
          <a:off x="0" y="0"/>
          <a:ext cx="0" cy="0"/>
          <a:chOff x="0" y="0"/>
          <a:chExt cx="0" cy="0"/>
        </a:xfrm>
      </p:grpSpPr>
      <p:sp>
        <p:nvSpPr>
          <p:cNvPr id="22" name="Shape 22"/>
          <p:cNvSpPr>
            <a:spLocks noGrp="1"/>
          </p:cNvSpPr>
          <p:nvPr>
            <p:ph type="title"/>
          </p:nvPr>
        </p:nvSpPr>
        <p:spPr>
          <a:xfrm>
            <a:off x="457200" y="256810"/>
            <a:ext cx="8229600" cy="1178656"/>
          </a:xfrm>
          <a:prstGeom prst="rect">
            <a:avLst/>
          </a:prstGeom>
        </p:spPr>
        <p:txBody>
          <a:bodyPr/>
          <a:lstStyle/>
          <a:p>
            <a:pPr lvl="0">
              <a:defRPr sz="1800"/>
            </a:pPr>
            <a:r>
              <a:rPr sz="4400"/>
              <a:t>Текст заголовка</a:t>
            </a:r>
          </a:p>
        </p:txBody>
      </p:sp>
      <p:sp>
        <p:nvSpPr>
          <p:cNvPr id="23" name="Shape 23"/>
          <p:cNvSpPr>
            <a:spLocks noGrp="1"/>
          </p:cNvSpPr>
          <p:nvPr>
            <p:ph type="body" idx="1"/>
          </p:nvPr>
        </p:nvSpPr>
        <p:spPr>
          <a:xfrm>
            <a:off x="457200" y="1435465"/>
            <a:ext cx="4040188" cy="739411"/>
          </a:xfrm>
          <a:prstGeom prst="rect">
            <a:avLst/>
          </a:prstGeom>
        </p:spPr>
        <p:txBody>
          <a:bodyPr anchor="b"/>
          <a:lstStyle>
            <a:lvl1pPr marL="0" indent="0">
              <a:spcBef>
                <a:spcPts val="500"/>
              </a:spcBef>
              <a:buSzTx/>
              <a:buFontTx/>
              <a:buNone/>
              <a:defRPr sz="2400" b="1"/>
            </a:lvl1pPr>
            <a:lvl2pPr marL="0" indent="457200">
              <a:spcBef>
                <a:spcPts val="500"/>
              </a:spcBef>
              <a:buSzTx/>
              <a:buFontTx/>
              <a:buNone/>
              <a:defRPr sz="2400" b="1"/>
            </a:lvl2pPr>
            <a:lvl3pPr marL="0" indent="914400">
              <a:spcBef>
                <a:spcPts val="500"/>
              </a:spcBef>
              <a:buSzTx/>
              <a:buFontTx/>
              <a:buNone/>
              <a:defRPr sz="2400" b="1"/>
            </a:lvl3pPr>
            <a:lvl4pPr marL="0" indent="1371600">
              <a:spcBef>
                <a:spcPts val="500"/>
              </a:spcBef>
              <a:buSzTx/>
              <a:buFontTx/>
              <a:buNone/>
              <a:defRPr sz="2400" b="1"/>
            </a:lvl4pPr>
            <a:lvl5pPr marL="0" indent="1828800">
              <a:spcBef>
                <a:spcPts val="500"/>
              </a:spcBef>
              <a:buSzTx/>
              <a:buFontTx/>
              <a:buNone/>
              <a:defRPr sz="2400" b="1"/>
            </a:lvl5pPr>
          </a:lstStyle>
          <a:p>
            <a:pPr lvl="0">
              <a:defRPr sz="1800" b="0"/>
            </a:pPr>
            <a:r>
              <a:rPr sz="2400" b="1"/>
              <a:t>Уровень текста 1</a:t>
            </a:r>
          </a:p>
          <a:p>
            <a:pPr lvl="1">
              <a:defRPr sz="1800" b="0"/>
            </a:pPr>
            <a:r>
              <a:rPr sz="2400" b="1"/>
              <a:t>Уровень текста 2</a:t>
            </a:r>
          </a:p>
          <a:p>
            <a:pPr lvl="2">
              <a:defRPr sz="1800" b="0"/>
            </a:pPr>
            <a:r>
              <a:rPr sz="2400" b="1"/>
              <a:t>Уровень текста 3</a:t>
            </a:r>
          </a:p>
          <a:p>
            <a:pPr lvl="3">
              <a:defRPr sz="1800" b="0"/>
            </a:pPr>
            <a:r>
              <a:rPr sz="2400" b="1"/>
              <a:t>Уровень текста 4</a:t>
            </a:r>
          </a:p>
          <a:p>
            <a:pPr lvl="4">
              <a:defRPr sz="1800" b="0"/>
            </a:pPr>
            <a:r>
              <a:rPr sz="2400" b="1"/>
              <a:t>Уровень текста 5</a:t>
            </a:r>
          </a:p>
        </p:txBody>
      </p:sp>
      <p:sp>
        <p:nvSpPr>
          <p:cNvPr id="24" name="Shape 24"/>
          <p:cNvSpPr>
            <a:spLocks noGrp="1"/>
          </p:cNvSpPr>
          <p:nvPr>
            <p:ph type="sldNum" sz="quarter" idx="2"/>
          </p:nvPr>
        </p:nvSpPr>
        <p:spPr>
          <a:prstGeom prst="rect">
            <a:avLst/>
          </a:prstGeom>
        </p:spPr>
        <p:txBody>
          <a:bodyPr/>
          <a:lstStyle/>
          <a:p>
            <a:pPr lvl="0"/>
            <a:fld id="{86CB4B4D-7CA3-9044-876B-883B54F8677D}" type="slidenum">
              <a:rPr/>
              <a:pPr lvl="0"/>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Только заголовок">
    <p:spTree>
      <p:nvGrpSpPr>
        <p:cNvPr id="1" name=""/>
        <p:cNvGrpSpPr/>
        <p:nvPr/>
      </p:nvGrpSpPr>
      <p:grpSpPr>
        <a:xfrm>
          <a:off x="0" y="0"/>
          <a:ext cx="0" cy="0"/>
          <a:chOff x="0" y="0"/>
          <a:chExt cx="0" cy="0"/>
        </a:xfrm>
      </p:grpSpPr>
      <p:sp>
        <p:nvSpPr>
          <p:cNvPr id="26" name="Shape 26"/>
          <p:cNvSpPr>
            <a:spLocks noGrp="1"/>
          </p:cNvSpPr>
          <p:nvPr>
            <p:ph type="title"/>
          </p:nvPr>
        </p:nvSpPr>
        <p:spPr>
          <a:prstGeom prst="rect">
            <a:avLst/>
          </a:prstGeom>
        </p:spPr>
        <p:txBody>
          <a:bodyPr/>
          <a:lstStyle/>
          <a:p>
            <a:pPr lvl="0">
              <a:defRPr sz="1800"/>
            </a:pPr>
            <a:r>
              <a:rPr sz="4400"/>
              <a:t>Текст заголовка</a:t>
            </a:r>
          </a:p>
        </p:txBody>
      </p:sp>
      <p:sp>
        <p:nvSpPr>
          <p:cNvPr id="27" name="Shape 27"/>
          <p:cNvSpPr>
            <a:spLocks noGrp="1"/>
          </p:cNvSpPr>
          <p:nvPr>
            <p:ph type="sldNum" sz="quarter" idx="2"/>
          </p:nvPr>
        </p:nvSpPr>
        <p:spPr>
          <a:prstGeom prst="rect">
            <a:avLst/>
          </a:prstGeom>
        </p:spPr>
        <p:txBody>
          <a:bodyPr/>
          <a:lstStyle/>
          <a:p>
            <a:pPr lvl="0"/>
            <a:fld id="{86CB4B4D-7CA3-9044-876B-883B54F8677D}" type="slidenum">
              <a:rPr/>
              <a:pPr lvl="0"/>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Пустой слайд">
    <p:spTree>
      <p:nvGrpSpPr>
        <p:cNvPr id="1" name=""/>
        <p:cNvGrpSpPr/>
        <p:nvPr/>
      </p:nvGrpSpPr>
      <p:grpSpPr>
        <a:xfrm>
          <a:off x="0" y="0"/>
          <a:ext cx="0" cy="0"/>
          <a:chOff x="0" y="0"/>
          <a:chExt cx="0" cy="0"/>
        </a:xfrm>
      </p:grpSpPr>
      <p:sp>
        <p:nvSpPr>
          <p:cNvPr id="29" name="Shape 29"/>
          <p:cNvSpPr>
            <a:spLocks noGrp="1"/>
          </p:cNvSpPr>
          <p:nvPr>
            <p:ph type="sldNum" sz="quarter" idx="2"/>
          </p:nvPr>
        </p:nvSpPr>
        <p:spPr>
          <a:prstGeom prst="rect">
            <a:avLst/>
          </a:prstGeom>
        </p:spPr>
        <p:txBody>
          <a:bodyPr/>
          <a:lstStyle/>
          <a:p>
            <a:pPr lvl="0"/>
            <a:fld id="{86CB4B4D-7CA3-9044-876B-883B54F8677D}" type="slidenum">
              <a:rPr/>
              <a:pPr lvl="0"/>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Объект с подписью">
    <p:spTree>
      <p:nvGrpSpPr>
        <p:cNvPr id="1" name=""/>
        <p:cNvGrpSpPr/>
        <p:nvPr/>
      </p:nvGrpSpPr>
      <p:grpSpPr>
        <a:xfrm>
          <a:off x="0" y="0"/>
          <a:ext cx="0" cy="0"/>
          <a:chOff x="0" y="0"/>
          <a:chExt cx="0" cy="0"/>
        </a:xfrm>
      </p:grpSpPr>
      <p:sp>
        <p:nvSpPr>
          <p:cNvPr id="31" name="Shape 31"/>
          <p:cNvSpPr>
            <a:spLocks noGrp="1"/>
          </p:cNvSpPr>
          <p:nvPr>
            <p:ph type="title"/>
          </p:nvPr>
        </p:nvSpPr>
        <p:spPr>
          <a:xfrm>
            <a:off x="457200" y="0"/>
            <a:ext cx="3008314" cy="1435100"/>
          </a:xfrm>
          <a:prstGeom prst="rect">
            <a:avLst/>
          </a:prstGeom>
        </p:spPr>
        <p:txBody>
          <a:bodyPr anchor="b"/>
          <a:lstStyle>
            <a:lvl1pPr algn="l">
              <a:defRPr sz="2000" b="1"/>
            </a:lvl1pPr>
          </a:lstStyle>
          <a:p>
            <a:pPr lvl="0">
              <a:defRPr sz="1800" b="0"/>
            </a:pPr>
            <a:r>
              <a:rPr sz="2000" b="1"/>
              <a:t>Текст заголовка</a:t>
            </a:r>
          </a:p>
        </p:txBody>
      </p:sp>
      <p:sp>
        <p:nvSpPr>
          <p:cNvPr id="32" name="Shape 32"/>
          <p:cNvSpPr>
            <a:spLocks noGrp="1"/>
          </p:cNvSpPr>
          <p:nvPr>
            <p:ph type="body" idx="1"/>
          </p:nvPr>
        </p:nvSpPr>
        <p:spPr>
          <a:xfrm>
            <a:off x="3575050" y="273050"/>
            <a:ext cx="5111750" cy="6584950"/>
          </a:xfrm>
          <a:prstGeom prst="rect">
            <a:avLst/>
          </a:prstGeom>
        </p:spPr>
        <p:txBody>
          <a:bodyPr/>
          <a:lstStyle/>
          <a:p>
            <a:pPr lvl="0">
              <a:defRPr sz="1800"/>
            </a:pPr>
            <a:r>
              <a:rPr sz="3200"/>
              <a:t>Уровень текста 1</a:t>
            </a:r>
          </a:p>
          <a:p>
            <a:pPr lvl="1">
              <a:defRPr sz="1800"/>
            </a:pPr>
            <a:r>
              <a:rPr sz="3200"/>
              <a:t>Уровень текста 2</a:t>
            </a:r>
          </a:p>
          <a:p>
            <a:pPr lvl="2">
              <a:defRPr sz="1800"/>
            </a:pPr>
            <a:r>
              <a:rPr sz="3200"/>
              <a:t>Уровень текста 3</a:t>
            </a:r>
          </a:p>
          <a:p>
            <a:pPr lvl="3">
              <a:defRPr sz="1800"/>
            </a:pPr>
            <a:r>
              <a:rPr sz="3200"/>
              <a:t>Уровень текста 4</a:t>
            </a:r>
          </a:p>
          <a:p>
            <a:pPr lvl="4">
              <a:defRPr sz="1800"/>
            </a:pPr>
            <a:r>
              <a:rPr sz="3200"/>
              <a:t>Уровень текста 5</a:t>
            </a:r>
          </a:p>
        </p:txBody>
      </p:sp>
      <p:sp>
        <p:nvSpPr>
          <p:cNvPr id="33" name="Shape 33"/>
          <p:cNvSpPr>
            <a:spLocks noGrp="1"/>
          </p:cNvSpPr>
          <p:nvPr>
            <p:ph type="sldNum" sz="quarter" idx="2"/>
          </p:nvPr>
        </p:nvSpPr>
        <p:spPr>
          <a:prstGeom prst="rect">
            <a:avLst/>
          </a:prstGeom>
        </p:spPr>
        <p:txBody>
          <a:bodyPr/>
          <a:lstStyle/>
          <a:p>
            <a:pPr lvl="0"/>
            <a:fld id="{86CB4B4D-7CA3-9044-876B-883B54F8677D}" type="slidenum">
              <a:rPr/>
              <a:pPr lvl="0"/>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Рисунок с подписью">
    <p:spTree>
      <p:nvGrpSpPr>
        <p:cNvPr id="1" name=""/>
        <p:cNvGrpSpPr/>
        <p:nvPr/>
      </p:nvGrpSpPr>
      <p:grpSpPr>
        <a:xfrm>
          <a:off x="0" y="0"/>
          <a:ext cx="0" cy="0"/>
          <a:chOff x="0" y="0"/>
          <a:chExt cx="0" cy="0"/>
        </a:xfrm>
      </p:grpSpPr>
      <p:sp>
        <p:nvSpPr>
          <p:cNvPr id="35" name="Shape 35"/>
          <p:cNvSpPr>
            <a:spLocks noGrp="1"/>
          </p:cNvSpPr>
          <p:nvPr>
            <p:ph type="title"/>
          </p:nvPr>
        </p:nvSpPr>
        <p:spPr>
          <a:xfrm>
            <a:off x="1792288" y="4800600"/>
            <a:ext cx="5486401" cy="566738"/>
          </a:xfrm>
          <a:prstGeom prst="rect">
            <a:avLst/>
          </a:prstGeom>
        </p:spPr>
        <p:txBody>
          <a:bodyPr anchor="b"/>
          <a:lstStyle>
            <a:lvl1pPr algn="l">
              <a:defRPr sz="2000" b="1"/>
            </a:lvl1pPr>
          </a:lstStyle>
          <a:p>
            <a:pPr lvl="0">
              <a:defRPr sz="1800" b="0"/>
            </a:pPr>
            <a:r>
              <a:rPr sz="2000" b="1"/>
              <a:t>Текст заголовка</a:t>
            </a:r>
          </a:p>
        </p:txBody>
      </p:sp>
      <p:sp>
        <p:nvSpPr>
          <p:cNvPr id="36" name="Shape 36"/>
          <p:cNvSpPr>
            <a:spLocks noGrp="1"/>
          </p:cNvSpPr>
          <p:nvPr>
            <p:ph type="body" idx="1"/>
          </p:nvPr>
        </p:nvSpPr>
        <p:spPr>
          <a:xfrm>
            <a:off x="1792288" y="5367337"/>
            <a:ext cx="5486401" cy="804863"/>
          </a:xfrm>
          <a:prstGeom prst="rect">
            <a:avLst/>
          </a:prstGeom>
        </p:spPr>
        <p:txBody>
          <a:bodyPr/>
          <a:lstStyle>
            <a:lvl1pPr marL="0" indent="0">
              <a:spcBef>
                <a:spcPts val="300"/>
              </a:spcBef>
              <a:buSzTx/>
              <a:buFontTx/>
              <a:buNone/>
              <a:defRPr sz="1400"/>
            </a:lvl1pPr>
            <a:lvl2pPr marL="0" indent="457200">
              <a:spcBef>
                <a:spcPts val="300"/>
              </a:spcBef>
              <a:buSzTx/>
              <a:buFontTx/>
              <a:buNone/>
              <a:defRPr sz="1400"/>
            </a:lvl2pPr>
            <a:lvl3pPr marL="0" indent="914400">
              <a:spcBef>
                <a:spcPts val="300"/>
              </a:spcBef>
              <a:buSzTx/>
              <a:buFontTx/>
              <a:buNone/>
              <a:defRPr sz="1400"/>
            </a:lvl3pPr>
            <a:lvl4pPr marL="0" indent="1371600">
              <a:spcBef>
                <a:spcPts val="300"/>
              </a:spcBef>
              <a:buSzTx/>
              <a:buFontTx/>
              <a:buNone/>
              <a:defRPr sz="1400"/>
            </a:lvl4pPr>
            <a:lvl5pPr marL="0" indent="1828800">
              <a:spcBef>
                <a:spcPts val="300"/>
              </a:spcBef>
              <a:buSzTx/>
              <a:buFontTx/>
              <a:buNone/>
              <a:defRPr sz="1400"/>
            </a:lvl5pPr>
          </a:lstStyle>
          <a:p>
            <a:pPr lvl="0">
              <a:defRPr sz="1800"/>
            </a:pPr>
            <a:r>
              <a:rPr sz="1400"/>
              <a:t>Уровень текста 1</a:t>
            </a:r>
          </a:p>
          <a:p>
            <a:pPr lvl="1">
              <a:defRPr sz="1800"/>
            </a:pPr>
            <a:r>
              <a:rPr sz="1400"/>
              <a:t>Уровень текста 2</a:t>
            </a:r>
          </a:p>
          <a:p>
            <a:pPr lvl="2">
              <a:defRPr sz="1800"/>
            </a:pPr>
            <a:r>
              <a:rPr sz="1400"/>
              <a:t>Уровень текста 3</a:t>
            </a:r>
          </a:p>
          <a:p>
            <a:pPr lvl="3">
              <a:defRPr sz="1800"/>
            </a:pPr>
            <a:r>
              <a:rPr sz="1400"/>
              <a:t>Уровень текста 4</a:t>
            </a:r>
          </a:p>
          <a:p>
            <a:pPr lvl="4">
              <a:defRPr sz="1800"/>
            </a:pPr>
            <a:r>
              <a:rPr sz="1400"/>
              <a:t>Уровень текста 5</a:t>
            </a:r>
          </a:p>
        </p:txBody>
      </p:sp>
      <p:sp>
        <p:nvSpPr>
          <p:cNvPr id="37" name="Shape 37"/>
          <p:cNvSpPr>
            <a:spLocks noGrp="1"/>
          </p:cNvSpPr>
          <p:nvPr>
            <p:ph type="sldNum" sz="quarter" idx="2"/>
          </p:nvPr>
        </p:nvSpPr>
        <p:spPr>
          <a:prstGeom prst="rect">
            <a:avLst/>
          </a:prstGeom>
        </p:spPr>
        <p:txBody>
          <a:bodyPr/>
          <a:lstStyle/>
          <a:p>
            <a:pPr lvl="0"/>
            <a:fld id="{86CB4B4D-7CA3-9044-876B-883B54F8677D}" type="slidenum">
              <a:rPr/>
              <a:pPr lvl="0"/>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457200" y="92076"/>
            <a:ext cx="8229600" cy="1508125"/>
          </a:xfrm>
          <a:prstGeom prst="rect">
            <a:avLst/>
          </a:prstGeom>
          <a:ln w="12700">
            <a:miter lim="400000"/>
          </a:ln>
          <a:extLst>
            <a:ext uri="{C572A759-6A51-4108-AA02-DFA0A04FC94B}">
              <ma14:wrappingTextBoxFlag xmlns:ma14="http://schemas.microsoft.com/office/mac/drawingml/2011/main" xmlns="" val="1"/>
            </a:ext>
          </a:extLst>
        </p:spPr>
        <p:txBody>
          <a:bodyPr lIns="45719" rIns="45719" anchor="ctr">
            <a:normAutofit/>
          </a:bodyPr>
          <a:lstStyle/>
          <a:p>
            <a:pPr lvl="0">
              <a:defRPr sz="1800"/>
            </a:pPr>
            <a:r>
              <a:rPr sz="4400"/>
              <a:t>Текст заголовка</a:t>
            </a:r>
          </a:p>
        </p:txBody>
      </p:sp>
      <p:sp>
        <p:nvSpPr>
          <p:cNvPr id="3" name="Shape 3"/>
          <p:cNvSpPr>
            <a:spLocks noGrp="1"/>
          </p:cNvSpPr>
          <p:nvPr>
            <p:ph type="body" idx="1"/>
          </p:nvPr>
        </p:nvSpPr>
        <p:spPr>
          <a:xfrm>
            <a:off x="457200" y="1600200"/>
            <a:ext cx="8229600" cy="5257800"/>
          </a:xfrm>
          <a:prstGeom prst="rect">
            <a:avLst/>
          </a:prstGeom>
          <a:ln w="12700">
            <a:miter lim="400000"/>
          </a:ln>
          <a:extLst>
            <a:ext uri="{C572A759-6A51-4108-AA02-DFA0A04FC94B}">
              <ma14:wrappingTextBoxFlag xmlns:ma14="http://schemas.microsoft.com/office/mac/drawingml/2011/main" xmlns="" val="1"/>
            </a:ext>
          </a:extLst>
        </p:spPr>
        <p:txBody>
          <a:bodyPr lIns="45719" rIns="45719">
            <a:normAutofit/>
          </a:bodyPr>
          <a:lstStyle/>
          <a:p>
            <a:pPr lvl="0">
              <a:defRPr sz="1800"/>
            </a:pPr>
            <a:r>
              <a:rPr sz="3200"/>
              <a:t>Уровень текста 1</a:t>
            </a:r>
          </a:p>
          <a:p>
            <a:pPr lvl="1">
              <a:defRPr sz="1800"/>
            </a:pPr>
            <a:r>
              <a:rPr sz="3200"/>
              <a:t>Уровень текста 2</a:t>
            </a:r>
          </a:p>
          <a:p>
            <a:pPr lvl="2">
              <a:defRPr sz="1800"/>
            </a:pPr>
            <a:r>
              <a:rPr sz="3200"/>
              <a:t>Уровень текста 3</a:t>
            </a:r>
          </a:p>
          <a:p>
            <a:pPr lvl="3">
              <a:defRPr sz="1800"/>
            </a:pPr>
            <a:r>
              <a:rPr sz="3200"/>
              <a:t>Уровень текста 4</a:t>
            </a:r>
          </a:p>
          <a:p>
            <a:pPr lvl="4">
              <a:defRPr sz="1800"/>
            </a:pPr>
            <a:r>
              <a:rPr sz="3200"/>
              <a:t>Уровень текста 5</a:t>
            </a:r>
          </a:p>
        </p:txBody>
      </p:sp>
      <p:sp>
        <p:nvSpPr>
          <p:cNvPr id="4" name="Shape 4"/>
          <p:cNvSpPr>
            <a:spLocks noGrp="1"/>
          </p:cNvSpPr>
          <p:nvPr>
            <p:ph type="sldNum" sz="quarter" idx="2"/>
          </p:nvPr>
        </p:nvSpPr>
        <p:spPr>
          <a:xfrm>
            <a:off x="6553200" y="6404292"/>
            <a:ext cx="2133600" cy="269241"/>
          </a:xfrm>
          <a:prstGeom prst="rect">
            <a:avLst/>
          </a:prstGeom>
          <a:ln w="12700">
            <a:miter lim="400000"/>
          </a:ln>
        </p:spPr>
        <p:txBody>
          <a:bodyPr lIns="45719" rIns="45719" anchor="ctr">
            <a:spAutoFit/>
          </a:bodyPr>
          <a:lstStyle>
            <a:lvl1pPr algn="r">
              <a:defRPr sz="1200">
                <a:solidFill>
                  <a:srgbClr val="888888"/>
                </a:solidFill>
              </a:defRPr>
            </a:lvl1pPr>
          </a:lstStyle>
          <a:p>
            <a:pPr lvl="0"/>
            <a:fld id="{86CB4B4D-7CA3-9044-876B-883B54F8677D}" type="slidenum">
              <a:rPr/>
              <a:pPr lvl="0"/>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txStyles>
    <p:titleStyle>
      <a:lvl1pPr algn="ctr">
        <a:defRPr sz="4400">
          <a:latin typeface="Calibri"/>
          <a:ea typeface="Calibri"/>
          <a:cs typeface="Calibri"/>
          <a:sym typeface="Calibri"/>
        </a:defRPr>
      </a:lvl1pPr>
      <a:lvl2pPr algn="ctr">
        <a:defRPr sz="4400">
          <a:latin typeface="Calibri"/>
          <a:ea typeface="Calibri"/>
          <a:cs typeface="Calibri"/>
          <a:sym typeface="Calibri"/>
        </a:defRPr>
      </a:lvl2pPr>
      <a:lvl3pPr algn="ctr">
        <a:defRPr sz="4400">
          <a:latin typeface="Calibri"/>
          <a:ea typeface="Calibri"/>
          <a:cs typeface="Calibri"/>
          <a:sym typeface="Calibri"/>
        </a:defRPr>
      </a:lvl3pPr>
      <a:lvl4pPr algn="ctr">
        <a:defRPr sz="4400">
          <a:latin typeface="Calibri"/>
          <a:ea typeface="Calibri"/>
          <a:cs typeface="Calibri"/>
          <a:sym typeface="Calibri"/>
        </a:defRPr>
      </a:lvl4pPr>
      <a:lvl5pPr algn="ctr">
        <a:defRPr sz="4400">
          <a:latin typeface="Calibri"/>
          <a:ea typeface="Calibri"/>
          <a:cs typeface="Calibri"/>
          <a:sym typeface="Calibri"/>
        </a:defRPr>
      </a:lvl5pPr>
      <a:lvl6pPr algn="ctr">
        <a:defRPr sz="4400">
          <a:latin typeface="Calibri"/>
          <a:ea typeface="Calibri"/>
          <a:cs typeface="Calibri"/>
          <a:sym typeface="Calibri"/>
        </a:defRPr>
      </a:lvl6pPr>
      <a:lvl7pPr algn="ctr">
        <a:defRPr sz="4400">
          <a:latin typeface="Calibri"/>
          <a:ea typeface="Calibri"/>
          <a:cs typeface="Calibri"/>
          <a:sym typeface="Calibri"/>
        </a:defRPr>
      </a:lvl7pPr>
      <a:lvl8pPr algn="ctr">
        <a:defRPr sz="4400">
          <a:latin typeface="Calibri"/>
          <a:ea typeface="Calibri"/>
          <a:cs typeface="Calibri"/>
          <a:sym typeface="Calibri"/>
        </a:defRPr>
      </a:lvl8pPr>
      <a:lvl9pPr algn="ctr">
        <a:defRPr sz="4400">
          <a:latin typeface="Calibri"/>
          <a:ea typeface="Calibri"/>
          <a:cs typeface="Calibri"/>
          <a:sym typeface="Calibri"/>
        </a:defRPr>
      </a:lvl9pPr>
    </p:titleStyle>
    <p:bodyStyle>
      <a:lvl1pPr marL="342900" indent="-342900">
        <a:spcBef>
          <a:spcPts val="700"/>
        </a:spcBef>
        <a:buSzPct val="100000"/>
        <a:buFont typeface="Arial"/>
        <a:buChar char="•"/>
        <a:defRPr sz="3200">
          <a:latin typeface="Calibri"/>
          <a:ea typeface="Calibri"/>
          <a:cs typeface="Calibri"/>
          <a:sym typeface="Calibri"/>
        </a:defRPr>
      </a:lvl1pPr>
      <a:lvl2pPr marL="783771" indent="-326571">
        <a:spcBef>
          <a:spcPts val="700"/>
        </a:spcBef>
        <a:buSzPct val="100000"/>
        <a:buFont typeface="Arial"/>
        <a:buChar char="–"/>
        <a:defRPr sz="3200">
          <a:latin typeface="Calibri"/>
          <a:ea typeface="Calibri"/>
          <a:cs typeface="Calibri"/>
          <a:sym typeface="Calibri"/>
        </a:defRPr>
      </a:lvl2pPr>
      <a:lvl3pPr marL="1219200" indent="-304800">
        <a:spcBef>
          <a:spcPts val="700"/>
        </a:spcBef>
        <a:buSzPct val="100000"/>
        <a:buFont typeface="Arial"/>
        <a:buChar char="•"/>
        <a:defRPr sz="3200">
          <a:latin typeface="Calibri"/>
          <a:ea typeface="Calibri"/>
          <a:cs typeface="Calibri"/>
          <a:sym typeface="Calibri"/>
        </a:defRPr>
      </a:lvl3pPr>
      <a:lvl4pPr marL="1737360" indent="-365760">
        <a:spcBef>
          <a:spcPts val="700"/>
        </a:spcBef>
        <a:buSzPct val="100000"/>
        <a:buFont typeface="Arial"/>
        <a:buChar char="–"/>
        <a:defRPr sz="3200">
          <a:latin typeface="Calibri"/>
          <a:ea typeface="Calibri"/>
          <a:cs typeface="Calibri"/>
          <a:sym typeface="Calibri"/>
        </a:defRPr>
      </a:lvl4pPr>
      <a:lvl5pPr marL="2194560" indent="-365760">
        <a:spcBef>
          <a:spcPts val="700"/>
        </a:spcBef>
        <a:buSzPct val="100000"/>
        <a:buFont typeface="Arial"/>
        <a:buChar char="»"/>
        <a:defRPr sz="3200">
          <a:latin typeface="Calibri"/>
          <a:ea typeface="Calibri"/>
          <a:cs typeface="Calibri"/>
          <a:sym typeface="Calibri"/>
        </a:defRPr>
      </a:lvl5pPr>
      <a:lvl6pPr marL="2651760" indent="-365760">
        <a:spcBef>
          <a:spcPts val="700"/>
        </a:spcBef>
        <a:buSzPct val="100000"/>
        <a:buFont typeface="Arial"/>
        <a:buChar char="•"/>
        <a:defRPr sz="3200">
          <a:latin typeface="Calibri"/>
          <a:ea typeface="Calibri"/>
          <a:cs typeface="Calibri"/>
          <a:sym typeface="Calibri"/>
        </a:defRPr>
      </a:lvl6pPr>
      <a:lvl7pPr marL="3108960" indent="-365760">
        <a:spcBef>
          <a:spcPts val="700"/>
        </a:spcBef>
        <a:buSzPct val="100000"/>
        <a:buFont typeface="Arial"/>
        <a:buChar char="•"/>
        <a:defRPr sz="3200">
          <a:latin typeface="Calibri"/>
          <a:ea typeface="Calibri"/>
          <a:cs typeface="Calibri"/>
          <a:sym typeface="Calibri"/>
        </a:defRPr>
      </a:lvl7pPr>
      <a:lvl8pPr marL="3566159" indent="-365759">
        <a:spcBef>
          <a:spcPts val="700"/>
        </a:spcBef>
        <a:buSzPct val="100000"/>
        <a:buFont typeface="Arial"/>
        <a:buChar char="•"/>
        <a:defRPr sz="3200">
          <a:latin typeface="Calibri"/>
          <a:ea typeface="Calibri"/>
          <a:cs typeface="Calibri"/>
          <a:sym typeface="Calibri"/>
        </a:defRPr>
      </a:lvl8pPr>
      <a:lvl9pPr marL="4023359" indent="-365759">
        <a:spcBef>
          <a:spcPts val="700"/>
        </a:spcBef>
        <a:buSzPct val="100000"/>
        <a:buFont typeface="Arial"/>
        <a:buChar char="•"/>
        <a:defRPr sz="3200">
          <a:latin typeface="Calibri"/>
          <a:ea typeface="Calibri"/>
          <a:cs typeface="Calibri"/>
          <a:sym typeface="Calibri"/>
        </a:defRPr>
      </a:lvl9pPr>
    </p:bodyStyle>
    <p:otherStyle>
      <a:lvl1pPr algn="r">
        <a:defRPr sz="1200">
          <a:solidFill>
            <a:schemeClr val="tx1"/>
          </a:solidFill>
          <a:latin typeface="+mn-lt"/>
          <a:ea typeface="+mn-ea"/>
          <a:cs typeface="+mn-cs"/>
          <a:sym typeface="Calibri"/>
        </a:defRPr>
      </a:lvl1pPr>
      <a:lvl2pPr indent="457200" algn="r">
        <a:defRPr sz="1200">
          <a:solidFill>
            <a:schemeClr val="tx1"/>
          </a:solidFill>
          <a:latin typeface="+mn-lt"/>
          <a:ea typeface="+mn-ea"/>
          <a:cs typeface="+mn-cs"/>
          <a:sym typeface="Calibri"/>
        </a:defRPr>
      </a:lvl2pPr>
      <a:lvl3pPr indent="914400" algn="r">
        <a:defRPr sz="1200">
          <a:solidFill>
            <a:schemeClr val="tx1"/>
          </a:solidFill>
          <a:latin typeface="+mn-lt"/>
          <a:ea typeface="+mn-ea"/>
          <a:cs typeface="+mn-cs"/>
          <a:sym typeface="Calibri"/>
        </a:defRPr>
      </a:lvl3pPr>
      <a:lvl4pPr indent="1371600" algn="r">
        <a:defRPr sz="1200">
          <a:solidFill>
            <a:schemeClr val="tx1"/>
          </a:solidFill>
          <a:latin typeface="+mn-lt"/>
          <a:ea typeface="+mn-ea"/>
          <a:cs typeface="+mn-cs"/>
          <a:sym typeface="Calibri"/>
        </a:defRPr>
      </a:lvl4pPr>
      <a:lvl5pPr indent="1828800" algn="r">
        <a:defRPr sz="1200">
          <a:solidFill>
            <a:schemeClr val="tx1"/>
          </a:solidFill>
          <a:latin typeface="+mn-lt"/>
          <a:ea typeface="+mn-ea"/>
          <a:cs typeface="+mn-cs"/>
          <a:sym typeface="Calibri"/>
        </a:defRPr>
      </a:lvl5pPr>
      <a:lvl6pPr indent="2286000" algn="r">
        <a:defRPr sz="1200">
          <a:solidFill>
            <a:schemeClr val="tx1"/>
          </a:solidFill>
          <a:latin typeface="+mn-lt"/>
          <a:ea typeface="+mn-ea"/>
          <a:cs typeface="+mn-cs"/>
          <a:sym typeface="Calibri"/>
        </a:defRPr>
      </a:lvl6pPr>
      <a:lvl7pPr indent="2743200" algn="r">
        <a:defRPr sz="1200">
          <a:solidFill>
            <a:schemeClr val="tx1"/>
          </a:solidFill>
          <a:latin typeface="+mn-lt"/>
          <a:ea typeface="+mn-ea"/>
          <a:cs typeface="+mn-cs"/>
          <a:sym typeface="Calibri"/>
        </a:defRPr>
      </a:lvl7pPr>
      <a:lvl8pPr indent="3200400" algn="r">
        <a:defRPr sz="1200">
          <a:solidFill>
            <a:schemeClr val="tx1"/>
          </a:solidFill>
          <a:latin typeface="+mn-lt"/>
          <a:ea typeface="+mn-ea"/>
          <a:cs typeface="+mn-cs"/>
          <a:sym typeface="Calibri"/>
        </a:defRPr>
      </a:lvl8pPr>
      <a:lvl9pPr indent="3657600" algn="r">
        <a:defRPr sz="1200">
          <a:solidFill>
            <a:schemeClr val="tx1"/>
          </a:solidFill>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consultantplus://offline/ref=8C2160BCEF103A11637140275CEE6DF8D673765067F5C73C024CEC4ACC74BAF11D4388D8B31BEFCBMA46L"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Shape 49"/>
          <p:cNvSpPr>
            <a:spLocks noGrp="1"/>
          </p:cNvSpPr>
          <p:nvPr>
            <p:ph type="title"/>
          </p:nvPr>
        </p:nvSpPr>
        <p:spPr>
          <a:xfrm>
            <a:off x="685800" y="1556792"/>
            <a:ext cx="7772400" cy="2043659"/>
          </a:xfrm>
          <a:prstGeom prst="rect">
            <a:avLst/>
          </a:prstGeom>
          <a:gradFill>
            <a:gsLst>
              <a:gs pos="0">
                <a:srgbClr val="FFD1BB"/>
              </a:gs>
              <a:gs pos="35000">
                <a:srgbClr val="FFDECF"/>
              </a:gs>
              <a:gs pos="100000">
                <a:srgbClr val="FFF2ED"/>
              </a:gs>
            </a:gsLst>
            <a:lin ang="16200000"/>
          </a:gradFill>
          <a:ln w="9525">
            <a:solidFill>
              <a:srgbClr val="F69240"/>
            </a:solidFill>
            <a:bevel/>
          </a:ln>
          <a:effectLst>
            <a:outerShdw blurRad="38100" dist="20000" dir="5400000" rotWithShape="0">
              <a:srgbClr val="000000">
                <a:alpha val="38000"/>
              </a:srgbClr>
            </a:outerShdw>
          </a:effectLst>
        </p:spPr>
        <p:txBody>
          <a:bodyPr lIns="0" tIns="0" rIns="0" bIns="0"/>
          <a:lstStyle>
            <a:lvl1pPr defTabSz="905255">
              <a:defRPr sz="3861"/>
            </a:lvl1pPr>
          </a:lstStyle>
          <a:p>
            <a:pPr lvl="0">
              <a:defRPr sz="1800"/>
            </a:pPr>
            <a:r>
              <a:rPr sz="3861"/>
              <a:t>Деятельность саморегулируемых организаций с учётом изменений гражданского законодательства</a:t>
            </a:r>
          </a:p>
        </p:txBody>
      </p:sp>
      <p:sp>
        <p:nvSpPr>
          <p:cNvPr id="50" name="Shape 50"/>
          <p:cNvSpPr>
            <a:spLocks noGrp="1"/>
          </p:cNvSpPr>
          <p:nvPr>
            <p:ph type="body" idx="1"/>
          </p:nvPr>
        </p:nvSpPr>
        <p:spPr>
          <a:xfrm>
            <a:off x="1371600" y="3886200"/>
            <a:ext cx="6400800" cy="1752600"/>
          </a:xfrm>
          <a:prstGeom prst="rect">
            <a:avLst/>
          </a:prstGeom>
        </p:spPr>
        <p:txBody>
          <a:bodyPr>
            <a:normAutofit/>
          </a:bodyPr>
          <a:lstStyle/>
          <a:p>
            <a:pPr lvl="0" algn="l"/>
            <a:r>
              <a:rPr lang="ru-RU" sz="1200" dirty="0" smtClean="0">
                <a:solidFill>
                  <a:schemeClr val="tx1"/>
                </a:solidFill>
              </a:rPr>
              <a:t>Петров Дмитрий Анатольевич, доцент, кандидат юридических наук, </a:t>
            </a:r>
          </a:p>
          <a:p>
            <a:pPr lvl="0" algn="l"/>
            <a:r>
              <a:rPr lang="ru-RU" sz="1200" dirty="0" smtClean="0">
                <a:solidFill>
                  <a:schemeClr val="tx1"/>
                </a:solidFill>
              </a:rPr>
              <a:t>доцент кафедры коммерческого права ФГБОУ ВПО «Санкт-Петербургский государственный университет» </a:t>
            </a:r>
          </a:p>
          <a:p>
            <a:pPr algn="l"/>
            <a:r>
              <a:rPr lang="ru-RU" sz="1200" dirty="0" smtClean="0">
                <a:solidFill>
                  <a:schemeClr val="tx1"/>
                </a:solidFill>
              </a:rPr>
              <a:t>© Д.А. Петров, </a:t>
            </a:r>
            <a:r>
              <a:rPr lang="ru-RU" sz="1200" dirty="0" smtClean="0">
                <a:solidFill>
                  <a:schemeClr val="tx1"/>
                </a:solidFill>
              </a:rPr>
              <a:t>2014</a:t>
            </a:r>
            <a:endParaRPr lang="ru-RU" sz="1200" b="1" dirty="0" smtClean="0">
              <a:solidFill>
                <a:schemeClr val="tx1"/>
              </a:solidFill>
            </a:endParaRPr>
          </a:p>
          <a:p>
            <a:pPr lvl="0"/>
            <a:endParaRPr sz="1600" dirty="0">
              <a:solidFill>
                <a:schemeClr val="tx1"/>
              </a:solidFill>
            </a:endParaRP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Shape 68"/>
          <p:cNvSpPr>
            <a:spLocks noGrp="1"/>
          </p:cNvSpPr>
          <p:nvPr>
            <p:ph type="body" idx="1"/>
          </p:nvPr>
        </p:nvSpPr>
        <p:spPr>
          <a:xfrm>
            <a:off x="457200" y="332656"/>
            <a:ext cx="8507288" cy="6336704"/>
          </a:xfrm>
          <a:prstGeom prst="rect">
            <a:avLst/>
          </a:prstGeom>
        </p:spPr>
        <p:txBody>
          <a:bodyPr/>
          <a:lstStyle/>
          <a:p>
            <a:pPr marL="318897" lvl="0" indent="-318897" defTabSz="850391">
              <a:lnSpc>
                <a:spcPct val="90000"/>
              </a:lnSpc>
              <a:buSzTx/>
              <a:buNone/>
              <a:defRPr sz="1800"/>
            </a:pPr>
            <a:r>
              <a:rPr sz="2976"/>
              <a:t>П\П.2 п.3 ст.61 ГК РФ: Юридическое лицо </a:t>
            </a:r>
            <a:r>
              <a:rPr sz="2976" b="1">
                <a:solidFill>
                  <a:srgbClr val="FF0000"/>
                </a:solidFill>
              </a:rPr>
              <a:t>ликвидируется</a:t>
            </a:r>
            <a:r>
              <a:rPr sz="2976"/>
              <a:t> по решению суда:</a:t>
            </a:r>
          </a:p>
          <a:p>
            <a:pPr marL="318897" lvl="0" indent="-318897" defTabSz="850391">
              <a:lnSpc>
                <a:spcPct val="90000"/>
              </a:lnSpc>
              <a:buSzTx/>
              <a:buNone/>
              <a:defRPr sz="1800"/>
            </a:pPr>
            <a:r>
              <a:rPr sz="2976"/>
              <a:t>2) по иску государственного органа или органа местного самоуправления, которым право на предъявление требования о ликвидации юридического лица предоставлено законом, </a:t>
            </a:r>
            <a:r>
              <a:rPr sz="2976" b="1">
                <a:solidFill>
                  <a:srgbClr val="FF0000"/>
                </a:solidFill>
              </a:rPr>
              <a:t>в случае осуществления юридическим лицом деятельности</a:t>
            </a:r>
            <a:r>
              <a:rPr sz="2976"/>
              <a:t> без надлежащего разрешения (лицензии) либо </a:t>
            </a:r>
            <a:r>
              <a:rPr sz="2976" b="1">
                <a:solidFill>
                  <a:srgbClr val="FF0000"/>
                </a:solidFill>
              </a:rPr>
              <a:t>при отсутствии обязательного членства в саморегулируемой организации или необходимого в силу закона свидетельства о допуске </a:t>
            </a:r>
            <a:r>
              <a:rPr sz="2976"/>
              <a:t>к определенному виду работ, выданного саморегулируемой организацией;</a:t>
            </a: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Shape 70"/>
          <p:cNvSpPr>
            <a:spLocks noGrp="1"/>
          </p:cNvSpPr>
          <p:nvPr>
            <p:ph type="body" idx="1"/>
          </p:nvPr>
        </p:nvSpPr>
        <p:spPr>
          <a:xfrm>
            <a:off x="457200" y="332656"/>
            <a:ext cx="8507288" cy="6336704"/>
          </a:xfrm>
          <a:prstGeom prst="rect">
            <a:avLst/>
          </a:prstGeom>
        </p:spPr>
        <p:txBody>
          <a:bodyPr/>
          <a:lstStyle/>
          <a:p>
            <a:pPr marL="0" lvl="0" indent="0" algn="just" defTabSz="449580">
              <a:spcBef>
                <a:spcPts val="0"/>
              </a:spcBef>
              <a:buSzTx/>
              <a:buFontTx/>
              <a:buNone/>
              <a:defRPr sz="1800"/>
            </a:pPr>
            <a:r>
              <a:rPr>
                <a:uFill>
                  <a:solidFill/>
                </a:uFill>
              </a:rPr>
              <a:t>ПРОЕКТ</a:t>
            </a:r>
          </a:p>
          <a:p>
            <a:pPr marL="0" lvl="0" indent="0" algn="just" defTabSz="449580">
              <a:spcBef>
                <a:spcPts val="0"/>
              </a:spcBef>
              <a:buSzTx/>
              <a:buFontTx/>
              <a:buNone/>
              <a:defRPr sz="1800"/>
            </a:pPr>
            <a:endParaRPr>
              <a:uFill>
                <a:solidFill/>
              </a:uFill>
            </a:endParaRPr>
          </a:p>
          <a:p>
            <a:pPr marL="0" lvl="0" indent="0" algn="just" defTabSz="449580">
              <a:spcBef>
                <a:spcPts val="0"/>
              </a:spcBef>
              <a:buSzTx/>
              <a:buFontTx/>
              <a:buNone/>
              <a:defRPr sz="1800"/>
            </a:pPr>
            <a:r>
              <a:rPr>
                <a:uFill>
                  <a:solidFill/>
                </a:uFill>
                <a:latin typeface="Arial"/>
                <a:ea typeface="Arial"/>
                <a:cs typeface="Arial"/>
                <a:sym typeface="Arial"/>
              </a:rPr>
              <a:t>«17) саморегулируем</a:t>
            </a:r>
            <a:r>
              <a:rPr b="1" u="sng">
                <a:uFill>
                  <a:solidFill/>
                </a:uFill>
                <a:latin typeface="Arial"/>
                <a:ea typeface="Arial"/>
                <a:cs typeface="Arial"/>
                <a:sym typeface="Arial"/>
              </a:rPr>
              <a:t>ая</a:t>
            </a:r>
            <a:r>
              <a:rPr>
                <a:uFill>
                  <a:solidFill/>
                </a:uFill>
                <a:latin typeface="Arial"/>
                <a:ea typeface="Arial"/>
                <a:cs typeface="Arial"/>
                <a:sym typeface="Arial"/>
              </a:rPr>
              <a:t> организац</a:t>
            </a:r>
            <a:r>
              <a:rPr b="1" u="sng">
                <a:uFill>
                  <a:solidFill/>
                </a:uFill>
                <a:latin typeface="Arial"/>
                <a:ea typeface="Arial"/>
                <a:cs typeface="Arial"/>
                <a:sym typeface="Arial"/>
              </a:rPr>
              <a:t>ия</a:t>
            </a:r>
            <a:r>
              <a:rPr>
                <a:uFill>
                  <a:solidFill/>
                </a:uFill>
                <a:latin typeface="Arial"/>
                <a:ea typeface="Arial"/>
                <a:cs typeface="Arial"/>
                <a:sym typeface="Arial"/>
              </a:rPr>
              <a:t> в области инженерных изысканий, архитектурно-строительного проектирования, строительства, реконструкции, капитального ремонта объектов капитального строительства - некоммерческая организация, </a:t>
            </a:r>
            <a:r>
              <a:rPr b="1">
                <a:solidFill>
                  <a:srgbClr val="6EC038"/>
                </a:solidFill>
                <a:uFill>
                  <a:solidFill/>
                </a:uFill>
                <a:latin typeface="Arial"/>
                <a:ea typeface="Arial"/>
                <a:cs typeface="Arial"/>
                <a:sym typeface="Arial"/>
              </a:rPr>
              <a:t>созданная в форме ассоциации (союза)</a:t>
            </a:r>
            <a:r>
              <a:rPr>
                <a:uFill>
                  <a:solidFill/>
                </a:uFill>
                <a:latin typeface="Arial"/>
                <a:ea typeface="Arial"/>
                <a:cs typeface="Arial"/>
                <a:sym typeface="Arial"/>
              </a:rPr>
              <a:t> и основанная на членстве индивидуальных предпринимателей и (или) юридических лиц, выполняющих инженерные изыскания или осуществляющих архитектурно-строительное проектирование, строительство, реконструкцию, капитальный ремонт объектов капитального строительства;»;	</a:t>
            </a:r>
          </a:p>
          <a:p>
            <a:pPr marL="0" lvl="0" indent="0" algn="just" defTabSz="449580">
              <a:spcBef>
                <a:spcPts val="0"/>
              </a:spcBef>
              <a:buSzTx/>
              <a:buFontTx/>
              <a:buNone/>
              <a:defRPr sz="1800"/>
            </a:pPr>
            <a:endParaRPr>
              <a:uFill>
                <a:solidFill/>
              </a:uFill>
              <a:latin typeface="Arial"/>
              <a:ea typeface="Arial"/>
              <a:cs typeface="Arial"/>
              <a:sym typeface="Arial"/>
            </a:endParaRPr>
          </a:p>
          <a:p>
            <a:pPr marL="0" lvl="0" indent="0" algn="just" defTabSz="449580">
              <a:spcBef>
                <a:spcPts val="0"/>
              </a:spcBef>
              <a:buSzTx/>
              <a:buFontTx/>
              <a:buNone/>
              <a:defRPr sz="1800"/>
            </a:pPr>
            <a:r>
              <a:rPr>
                <a:uFill>
                  <a:solidFill/>
                </a:uFill>
                <a:latin typeface="Arial"/>
                <a:ea typeface="Arial"/>
                <a:cs typeface="Arial"/>
                <a:sym typeface="Arial"/>
              </a:rPr>
              <a:t>ТЕКУЩАЯ РЕДАКЦИЯ</a:t>
            </a:r>
          </a:p>
          <a:p>
            <a:pPr marL="0" lvl="0" indent="0" algn="just" defTabSz="449580">
              <a:spcBef>
                <a:spcPts val="0"/>
              </a:spcBef>
              <a:buSzTx/>
              <a:buFontTx/>
              <a:buNone/>
              <a:defRPr sz="1800"/>
            </a:pPr>
            <a:r>
              <a:rPr>
                <a:uFill>
                  <a:solidFill/>
                </a:uFill>
                <a:latin typeface="Arial"/>
                <a:ea typeface="Arial"/>
                <a:cs typeface="Arial"/>
                <a:sym typeface="Arial"/>
              </a:rPr>
              <a:t>17) саморегулируем</a:t>
            </a:r>
            <a:r>
              <a:rPr b="1" u="sng">
                <a:uFill>
                  <a:solidFill/>
                </a:uFill>
                <a:latin typeface="Arial"/>
                <a:ea typeface="Arial"/>
                <a:cs typeface="Arial"/>
                <a:sym typeface="Arial"/>
              </a:rPr>
              <a:t>ые</a:t>
            </a:r>
            <a:r>
              <a:rPr>
                <a:uFill>
                  <a:solidFill/>
                </a:uFill>
                <a:latin typeface="Arial"/>
                <a:ea typeface="Arial"/>
                <a:cs typeface="Arial"/>
                <a:sym typeface="Arial"/>
              </a:rPr>
              <a:t> организац</a:t>
            </a:r>
            <a:r>
              <a:rPr b="1" u="sng">
                <a:uFill>
                  <a:solidFill/>
                </a:uFill>
                <a:latin typeface="Arial"/>
                <a:ea typeface="Arial"/>
                <a:cs typeface="Arial"/>
                <a:sym typeface="Arial"/>
              </a:rPr>
              <a:t>ии</a:t>
            </a:r>
            <a:r>
              <a:rPr>
                <a:uFill>
                  <a:solidFill/>
                </a:uFill>
                <a:latin typeface="Arial"/>
                <a:ea typeface="Arial"/>
                <a:cs typeface="Arial"/>
                <a:sym typeface="Arial"/>
              </a:rPr>
              <a:t> в области инженерных изысканий, архитектурно-строительного проектирования, строительства, реконструкции, капитального ремонта объектов капитального строительства (далее - саморегулируемые организации) - некоммерческие организации, </a:t>
            </a:r>
            <a:r>
              <a:rPr>
                <a:solidFill>
                  <a:srgbClr val="FF2D21"/>
                </a:solidFill>
                <a:uFill>
                  <a:solidFill/>
                </a:uFill>
                <a:latin typeface="Arial"/>
                <a:ea typeface="Arial"/>
                <a:cs typeface="Arial"/>
                <a:sym typeface="Arial"/>
              </a:rPr>
              <a:t>сведения о которых внесены в государственный реестр саморегулируемых организаций</a:t>
            </a:r>
            <a:r>
              <a:rPr>
                <a:uFill>
                  <a:solidFill/>
                </a:uFill>
                <a:latin typeface="Arial"/>
                <a:ea typeface="Arial"/>
                <a:cs typeface="Arial"/>
                <a:sym typeface="Arial"/>
              </a:rPr>
              <a:t> и которые основаны на членстве индивидуальных предпринимателей и (или) юридических лиц, выполняющих инженерные изыскания или осуществляющих архитектурно-строительное проектирование, строительство, реконструкцию, капитальный ремонт объектов капитального строительства;</a:t>
            </a: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Shape 72"/>
          <p:cNvSpPr>
            <a:spLocks noGrp="1"/>
          </p:cNvSpPr>
          <p:nvPr>
            <p:ph type="body" idx="1"/>
          </p:nvPr>
        </p:nvSpPr>
        <p:spPr>
          <a:xfrm>
            <a:off x="457200" y="332656"/>
            <a:ext cx="8507288" cy="6336704"/>
          </a:xfrm>
          <a:prstGeom prst="rect">
            <a:avLst/>
          </a:prstGeom>
        </p:spPr>
        <p:txBody>
          <a:bodyPr/>
          <a:lstStyle/>
          <a:p>
            <a:pPr marL="0" lvl="0" indent="0" algn="just" defTabSz="409117">
              <a:spcBef>
                <a:spcPts val="0"/>
              </a:spcBef>
              <a:buSzTx/>
              <a:buFontTx/>
              <a:buNone/>
              <a:defRPr sz="1800"/>
            </a:pPr>
            <a:r>
              <a:rPr sz="1638">
                <a:uFill>
                  <a:solidFill/>
                </a:uFill>
              </a:rPr>
              <a:t>ПРОЕКТ</a:t>
            </a:r>
          </a:p>
          <a:p>
            <a:pPr marL="0" lvl="0" indent="0" algn="just" defTabSz="409117">
              <a:spcBef>
                <a:spcPts val="0"/>
              </a:spcBef>
              <a:buSzTx/>
              <a:buFontTx/>
              <a:buNone/>
              <a:defRPr sz="1800"/>
            </a:pPr>
            <a:r>
              <a:rPr sz="1638">
                <a:uFill>
                  <a:solidFill/>
                </a:uFill>
                <a:latin typeface="Arial"/>
                <a:ea typeface="Arial"/>
                <a:cs typeface="Arial"/>
                <a:sym typeface="Arial"/>
              </a:rPr>
              <a:t>2) в части 4 статьи 4 слова «статуса саморегулируемых организаций, определением их правового положения» заменить словами «</a:t>
            </a:r>
            <a:r>
              <a:rPr sz="1638" b="1">
                <a:solidFill>
                  <a:srgbClr val="6EC038"/>
                </a:solidFill>
                <a:uFill>
                  <a:solidFill/>
                </a:uFill>
                <a:latin typeface="Arial"/>
                <a:ea typeface="Arial"/>
                <a:cs typeface="Arial"/>
                <a:sym typeface="Arial"/>
              </a:rPr>
              <a:t>права саморегулируемых организаций</a:t>
            </a:r>
            <a:r>
              <a:rPr sz="1638">
                <a:uFill>
                  <a:solidFill/>
                </a:uFill>
                <a:latin typeface="Arial"/>
                <a:ea typeface="Arial"/>
                <a:cs typeface="Arial"/>
                <a:sym typeface="Arial"/>
              </a:rPr>
              <a:t> в области инженерных изысканий, архитектурно-строительного проектирования, строительства, реконструкции, капитального ремонта объектов капитального строительства </a:t>
            </a:r>
            <a:r>
              <a:rPr sz="1638" b="1">
                <a:solidFill>
                  <a:srgbClr val="6EC038"/>
                </a:solidFill>
                <a:uFill>
                  <a:solidFill/>
                </a:uFill>
                <a:latin typeface="Arial"/>
                <a:ea typeface="Arial"/>
                <a:cs typeface="Arial"/>
                <a:sym typeface="Arial"/>
              </a:rPr>
              <a:t>на выдачу свидетельств о допуске</a:t>
            </a:r>
            <a:r>
              <a:rPr sz="1638">
                <a:uFill>
                  <a:solidFill/>
                </a:uFill>
                <a:latin typeface="Arial"/>
                <a:ea typeface="Arial"/>
                <a:cs typeface="Arial"/>
                <a:sym typeface="Arial"/>
              </a:rPr>
              <a:t> к работам по инженерным изысканиям, по подготовке проектной документации, по строительству, реконструкции, капитальному ремонту объектов капитального строительства, которые оказывают влияние на безопасность объектов капитального строительства (далее также - работы, которые оказывают влияние на безопасность объектов капитального строительства), </a:t>
            </a:r>
            <a:r>
              <a:rPr sz="1638" b="1">
                <a:solidFill>
                  <a:srgbClr val="6EC038"/>
                </a:solidFill>
                <a:uFill>
                  <a:solidFill/>
                </a:uFill>
                <a:latin typeface="Arial"/>
                <a:ea typeface="Arial"/>
                <a:cs typeface="Arial"/>
                <a:sym typeface="Arial"/>
              </a:rPr>
              <a:t>определением правового положения </a:t>
            </a:r>
            <a:r>
              <a:rPr sz="1638" b="1" u="sng">
                <a:solidFill>
                  <a:srgbClr val="6EC038"/>
                </a:solidFill>
                <a:uFill>
                  <a:solidFill/>
                </a:uFill>
                <a:latin typeface="Arial"/>
                <a:ea typeface="Arial"/>
                <a:cs typeface="Arial"/>
                <a:sym typeface="Arial"/>
              </a:rPr>
              <a:t>указанных</a:t>
            </a:r>
            <a:r>
              <a:rPr sz="1638" b="1">
                <a:solidFill>
                  <a:srgbClr val="6EC038"/>
                </a:solidFill>
                <a:uFill>
                  <a:solidFill/>
                </a:uFill>
                <a:latin typeface="Arial"/>
                <a:ea typeface="Arial"/>
                <a:cs typeface="Arial"/>
                <a:sym typeface="Arial"/>
              </a:rPr>
              <a:t> саморегулируемых организаций»;	</a:t>
            </a:r>
          </a:p>
          <a:p>
            <a:pPr marL="0" lvl="0" indent="0" algn="just" defTabSz="409117">
              <a:spcBef>
                <a:spcPts val="0"/>
              </a:spcBef>
              <a:buSzTx/>
              <a:buFontTx/>
              <a:buNone/>
              <a:defRPr sz="1800"/>
            </a:pPr>
            <a:endParaRPr sz="1638" b="1">
              <a:solidFill>
                <a:srgbClr val="6EC038"/>
              </a:solidFill>
              <a:uFill>
                <a:solidFill/>
              </a:uFill>
              <a:latin typeface="Arial"/>
              <a:ea typeface="Arial"/>
              <a:cs typeface="Arial"/>
              <a:sym typeface="Arial"/>
            </a:endParaRPr>
          </a:p>
          <a:p>
            <a:pPr marL="0" lvl="0" indent="0" algn="just" defTabSz="409117">
              <a:spcBef>
                <a:spcPts val="0"/>
              </a:spcBef>
              <a:buSzTx/>
              <a:buFontTx/>
              <a:buNone/>
              <a:defRPr sz="1800"/>
            </a:pPr>
            <a:r>
              <a:rPr sz="1638">
                <a:uFill>
                  <a:solidFill/>
                </a:uFill>
                <a:latin typeface="Arial"/>
                <a:ea typeface="Arial"/>
                <a:cs typeface="Arial"/>
                <a:sym typeface="Arial"/>
              </a:rPr>
              <a:t>ТЕКУЩАЯ РЕДАКЦИЯ</a:t>
            </a:r>
            <a:endParaRPr sz="1638" b="1">
              <a:solidFill>
                <a:srgbClr val="6EC038"/>
              </a:solidFill>
              <a:uFill>
                <a:solidFill/>
              </a:uFill>
              <a:latin typeface="Arial"/>
              <a:ea typeface="Arial"/>
              <a:cs typeface="Arial"/>
              <a:sym typeface="Arial"/>
            </a:endParaRPr>
          </a:p>
          <a:p>
            <a:pPr marL="0" lvl="0" indent="0" algn="just" defTabSz="409117">
              <a:spcBef>
                <a:spcPts val="0"/>
              </a:spcBef>
              <a:buSzTx/>
              <a:buFontTx/>
              <a:buNone/>
              <a:defRPr sz="1800"/>
            </a:pPr>
            <a:r>
              <a:rPr sz="1638">
                <a:uFill>
                  <a:solidFill/>
                </a:uFill>
                <a:latin typeface="Arial"/>
                <a:ea typeface="Arial"/>
                <a:cs typeface="Arial"/>
                <a:sym typeface="Arial"/>
              </a:rPr>
              <a:t>4. К отношениям, связанным с приобретением, прекращением </a:t>
            </a:r>
            <a:r>
              <a:rPr sz="1638">
                <a:solidFill>
                  <a:srgbClr val="FF2D21"/>
                </a:solidFill>
                <a:uFill>
                  <a:solidFill/>
                </a:uFill>
                <a:latin typeface="Arial"/>
                <a:ea typeface="Arial"/>
                <a:cs typeface="Arial"/>
                <a:sym typeface="Arial"/>
              </a:rPr>
              <a:t>статуса саморегулируемых организаций, определением их правового положения, </a:t>
            </a:r>
            <a:r>
              <a:rPr sz="1638">
                <a:uFill>
                  <a:solidFill/>
                </a:uFill>
                <a:latin typeface="Arial"/>
                <a:ea typeface="Arial"/>
                <a:cs typeface="Arial"/>
                <a:sym typeface="Arial"/>
              </a:rPr>
              <a:t>осуществлением ими деятельности, установлением порядка осуществления саморегулируемой организацией контроля за деятельностью своих членов и применением саморегулируемой организацией мер дисциплинарного воздействия к своим членам, порядка осуществления государственного надзора за деятельностью саморегулируемых организаций, применяется гражданское законодательство, в том числе Федеральный </a:t>
            </a:r>
            <a:r>
              <a:rPr sz="1638">
                <a:solidFill>
                  <a:srgbClr val="0000FF"/>
                </a:solidFill>
                <a:uFill>
                  <a:solidFill>
                    <a:srgbClr val="0000FF"/>
                  </a:solidFill>
                </a:uFill>
                <a:latin typeface="Arial"/>
                <a:ea typeface="Arial"/>
                <a:cs typeface="Arial"/>
                <a:sym typeface="Arial"/>
              </a:rPr>
              <a:t>закон</a:t>
            </a:r>
            <a:r>
              <a:rPr sz="1638">
                <a:uFill>
                  <a:solidFill/>
                </a:uFill>
                <a:latin typeface="Arial"/>
                <a:ea typeface="Arial"/>
                <a:cs typeface="Arial"/>
                <a:sym typeface="Arial"/>
              </a:rPr>
              <a:t> от 1 декабря 2007 года N 315-ФЗ "О саморегулируемых организациях" (далее - Федеральный закон "О саморегулируемых организациях"), если данные отношения не урегулированы настоящим Кодексом.</a:t>
            </a: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 name="Shape 74"/>
          <p:cNvSpPr>
            <a:spLocks noGrp="1"/>
          </p:cNvSpPr>
          <p:nvPr>
            <p:ph type="body" idx="1"/>
          </p:nvPr>
        </p:nvSpPr>
        <p:spPr>
          <a:xfrm>
            <a:off x="435785" y="260648"/>
            <a:ext cx="8507289" cy="6336704"/>
          </a:xfrm>
          <a:prstGeom prst="rect">
            <a:avLst/>
          </a:prstGeom>
        </p:spPr>
        <p:txBody>
          <a:bodyPr/>
          <a:lstStyle/>
          <a:p>
            <a:pPr marL="0" lvl="0" indent="0" algn="just" defTabSz="449580">
              <a:spcBef>
                <a:spcPts val="0"/>
              </a:spcBef>
              <a:buSzTx/>
              <a:buFontTx/>
              <a:buNone/>
              <a:defRPr sz="1800"/>
            </a:pPr>
            <a:endParaRPr>
              <a:uFill>
                <a:solidFill/>
              </a:uFill>
            </a:endParaRPr>
          </a:p>
          <a:p>
            <a:pPr marL="0" lvl="0" indent="0" algn="just" defTabSz="449580">
              <a:spcBef>
                <a:spcPts val="0"/>
              </a:spcBef>
              <a:buSzTx/>
              <a:buFontTx/>
              <a:buNone/>
              <a:defRPr sz="1800"/>
            </a:pPr>
            <a:r>
              <a:rPr>
                <a:uFill>
                  <a:solidFill/>
                </a:uFill>
              </a:rPr>
              <a:t>ПРОЕКТ</a:t>
            </a:r>
          </a:p>
          <a:p>
            <a:pPr marL="0" lvl="0" indent="0" algn="just" defTabSz="449580">
              <a:spcBef>
                <a:spcPts val="0"/>
              </a:spcBef>
              <a:buSzTx/>
              <a:buFontTx/>
              <a:buNone/>
              <a:defRPr sz="1800"/>
            </a:pPr>
            <a:r>
              <a:rPr>
                <a:uFill>
                  <a:solidFill/>
                </a:uFill>
                <a:latin typeface="Arial"/>
                <a:ea typeface="Arial"/>
                <a:cs typeface="Arial"/>
                <a:sym typeface="Arial"/>
              </a:rPr>
              <a:t>а) пункт 3</a:t>
            </a:r>
            <a:r>
              <a:rPr baseline="31999">
                <a:uFill>
                  <a:solidFill/>
                </a:uFill>
                <a:latin typeface="Arial"/>
                <a:ea typeface="Arial"/>
                <a:cs typeface="Arial"/>
                <a:sym typeface="Arial"/>
              </a:rPr>
              <a:t>1</a:t>
            </a:r>
            <a:r>
              <a:rPr>
                <a:uFill>
                  <a:solidFill/>
                </a:uFill>
                <a:latin typeface="Arial"/>
                <a:ea typeface="Arial"/>
                <a:cs typeface="Arial"/>
                <a:sym typeface="Arial"/>
              </a:rPr>
              <a:t> дополнить словами «, </a:t>
            </a:r>
            <a:r>
              <a:rPr b="1">
                <a:solidFill>
                  <a:srgbClr val="6EC038"/>
                </a:solidFill>
                <a:uFill>
                  <a:solidFill/>
                </a:uFill>
                <a:latin typeface="Arial"/>
                <a:ea typeface="Arial"/>
                <a:cs typeface="Arial"/>
                <a:sym typeface="Arial"/>
              </a:rPr>
              <a:t>имеющих право выдачи свидетельств</a:t>
            </a:r>
            <a:r>
              <a:rPr>
                <a:uFill>
                  <a:solidFill/>
                </a:uFill>
                <a:latin typeface="Arial"/>
                <a:ea typeface="Arial"/>
                <a:cs typeface="Arial"/>
                <a:sym typeface="Arial"/>
              </a:rPr>
              <a:t> о допуске к работам, которые оказывают влияние на безопасность объектов капитального строительства (далее также - государственный реестр саморегулируемых организаций)»;	</a:t>
            </a:r>
          </a:p>
          <a:p>
            <a:pPr marL="0" lvl="0" indent="0" algn="just" defTabSz="449580">
              <a:spcBef>
                <a:spcPts val="0"/>
              </a:spcBef>
              <a:buSzTx/>
              <a:buFontTx/>
              <a:buNone/>
              <a:defRPr sz="1800"/>
            </a:pPr>
            <a:endParaRPr>
              <a:uFill>
                <a:solidFill/>
              </a:uFill>
              <a:latin typeface="Arial"/>
              <a:ea typeface="Arial"/>
              <a:cs typeface="Arial"/>
              <a:sym typeface="Arial"/>
            </a:endParaRPr>
          </a:p>
          <a:p>
            <a:pPr marL="0" lvl="0" indent="0" algn="just" defTabSz="449580">
              <a:spcBef>
                <a:spcPts val="0"/>
              </a:spcBef>
              <a:buSzTx/>
              <a:buFontTx/>
              <a:buNone/>
              <a:defRPr sz="1800"/>
            </a:pPr>
            <a:r>
              <a:rPr>
                <a:uFill>
                  <a:solidFill/>
                </a:uFill>
                <a:latin typeface="Arial"/>
                <a:ea typeface="Arial"/>
                <a:cs typeface="Arial"/>
                <a:sym typeface="Arial"/>
              </a:rPr>
              <a:t>ТЕКУЩАЯ РЕДАКЦИЯ</a:t>
            </a:r>
          </a:p>
          <a:p>
            <a:pPr marL="0" lvl="0" indent="0" algn="just" defTabSz="449580">
              <a:spcBef>
                <a:spcPts val="0"/>
              </a:spcBef>
              <a:buSzTx/>
              <a:buFontTx/>
              <a:buNone/>
              <a:defRPr sz="1800"/>
            </a:pPr>
            <a:r>
              <a:rPr>
                <a:uFill>
                  <a:solidFill/>
                </a:uFill>
                <a:latin typeface="Arial"/>
                <a:ea typeface="Arial"/>
                <a:cs typeface="Arial"/>
                <a:sym typeface="Arial"/>
              </a:rPr>
              <a:t>3.1) ведение государственного реестра саморегулируемых организаций;</a:t>
            </a:r>
          </a:p>
          <a:p>
            <a:pPr marL="0" lvl="0" indent="0" algn="just" defTabSz="449580">
              <a:spcBef>
                <a:spcPts val="0"/>
              </a:spcBef>
              <a:buSzTx/>
              <a:buFontTx/>
              <a:buNone/>
              <a:defRPr sz="1800"/>
            </a:pPr>
            <a:endParaRPr>
              <a:uFill>
                <a:solidFill/>
              </a:uFill>
              <a:latin typeface="Arial"/>
              <a:ea typeface="Arial"/>
              <a:cs typeface="Arial"/>
              <a:sym typeface="Arial"/>
            </a:endParaRPr>
          </a:p>
          <a:p>
            <a:pPr marL="0" lvl="0" indent="0" algn="just" defTabSz="449580">
              <a:spcBef>
                <a:spcPts val="0"/>
              </a:spcBef>
              <a:buSzTx/>
              <a:buFontTx/>
              <a:buNone/>
              <a:defRPr sz="1800"/>
            </a:pPr>
            <a:r>
              <a:rPr>
                <a:uFill>
                  <a:solidFill/>
                </a:uFill>
                <a:latin typeface="Arial"/>
                <a:ea typeface="Arial"/>
                <a:cs typeface="Arial"/>
                <a:sym typeface="Arial"/>
              </a:rPr>
              <a:t>ВЫВОД:</a:t>
            </a:r>
          </a:p>
          <a:p>
            <a:pPr marL="0" lvl="0" indent="0" algn="just" defTabSz="449580">
              <a:spcBef>
                <a:spcPts val="0"/>
              </a:spcBef>
              <a:buSzTx/>
              <a:buFontTx/>
              <a:buNone/>
              <a:defRPr sz="1800"/>
            </a:pPr>
            <a:r>
              <a:rPr>
                <a:uFill>
                  <a:solidFill/>
                </a:uFill>
                <a:latin typeface="Arial"/>
                <a:ea typeface="Arial"/>
                <a:cs typeface="Arial"/>
                <a:sym typeface="Arial"/>
              </a:rPr>
              <a:t>Разграничение на:</a:t>
            </a:r>
          </a:p>
          <a:p>
            <a:pPr marL="0" lvl="0" indent="0" algn="just" defTabSz="449580">
              <a:spcBef>
                <a:spcPts val="0"/>
              </a:spcBef>
              <a:buSzTx/>
              <a:buFontTx/>
              <a:buNone/>
              <a:defRPr sz="1800"/>
            </a:pPr>
            <a:r>
              <a:rPr>
                <a:uFill>
                  <a:solidFill/>
                </a:uFill>
                <a:latin typeface="Arial"/>
                <a:ea typeface="Arial"/>
                <a:cs typeface="Arial"/>
                <a:sym typeface="Arial"/>
              </a:rPr>
              <a:t>- СРО, чье положение определяется ГрК РФ и которые имеют право выдавать Свидетельства о допуске к работам, оказывающим влияние на безопасность объектов капитального строительства;</a:t>
            </a:r>
          </a:p>
          <a:p>
            <a:pPr marL="0" lvl="0" indent="0" algn="just" defTabSz="449580">
              <a:spcBef>
                <a:spcPts val="0"/>
              </a:spcBef>
              <a:buSzTx/>
              <a:buFontTx/>
              <a:buNone/>
              <a:defRPr sz="1800"/>
            </a:pPr>
            <a:r>
              <a:rPr>
                <a:uFill>
                  <a:solidFill/>
                </a:uFill>
                <a:latin typeface="Arial"/>
                <a:ea typeface="Arial"/>
                <a:cs typeface="Arial"/>
                <a:sym typeface="Arial"/>
              </a:rPr>
              <a:t>- иные работы (вне перечня и вне СРО по ГрК РФ либо вне перечня, но в СРО, чье положение определяется только Законом о СРО).</a:t>
            </a:r>
          </a:p>
          <a:p>
            <a:pPr marL="0" lvl="0" indent="0" algn="just" defTabSz="449580">
              <a:spcBef>
                <a:spcPts val="0"/>
              </a:spcBef>
              <a:buSzTx/>
              <a:buFontTx/>
              <a:buNone/>
              <a:defRPr sz="1800"/>
            </a:pPr>
            <a:endParaRPr>
              <a:uFill>
                <a:solidFill/>
              </a:uFill>
              <a:latin typeface="Arial"/>
              <a:ea typeface="Arial"/>
              <a:cs typeface="Arial"/>
              <a:sym typeface="Arial"/>
            </a:endParaRPr>
          </a:p>
          <a:p>
            <a:pPr marL="0" lvl="0" indent="0" algn="just" defTabSz="449580">
              <a:spcBef>
                <a:spcPts val="0"/>
              </a:spcBef>
              <a:buSzTx/>
              <a:buFontTx/>
              <a:buNone/>
              <a:defRPr sz="1800"/>
            </a:pPr>
            <a:r>
              <a:rPr>
                <a:uFill>
                  <a:solidFill/>
                </a:uFill>
                <a:latin typeface="Arial"/>
                <a:ea typeface="Arial"/>
                <a:cs typeface="Arial"/>
                <a:sym typeface="Arial"/>
              </a:rPr>
              <a:t>ПРИЧИНА - текущая судебная практика.</a:t>
            </a: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Shape 76"/>
          <p:cNvSpPr>
            <a:spLocks noGrp="1"/>
          </p:cNvSpPr>
          <p:nvPr>
            <p:ph type="body" idx="1"/>
          </p:nvPr>
        </p:nvSpPr>
        <p:spPr>
          <a:xfrm>
            <a:off x="457200" y="332656"/>
            <a:ext cx="8507288" cy="6336704"/>
          </a:xfrm>
          <a:prstGeom prst="rect">
            <a:avLst/>
          </a:prstGeom>
        </p:spPr>
        <p:txBody>
          <a:bodyPr/>
          <a:lstStyle/>
          <a:p>
            <a:pPr marL="0" lvl="0" indent="342900" algn="just" defTabSz="449580">
              <a:spcBef>
                <a:spcPts val="0"/>
              </a:spcBef>
              <a:buSzTx/>
              <a:buFontTx/>
              <a:buNone/>
              <a:defRPr sz="1800"/>
            </a:pPr>
            <a:r>
              <a:rPr sz="2000">
                <a:uFill>
                  <a:solidFill/>
                </a:uFill>
              </a:rPr>
              <a:t>Членство в СРО - конкурентное преимущество:</a:t>
            </a:r>
          </a:p>
          <a:p>
            <a:pPr marL="0" lvl="0" indent="342900" algn="just" defTabSz="449580">
              <a:spcBef>
                <a:spcPts val="0"/>
              </a:spcBef>
              <a:buSzTx/>
              <a:buFontTx/>
              <a:buNone/>
              <a:defRPr sz="1800"/>
            </a:pPr>
            <a:r>
              <a:rPr sz="2000">
                <a:uFill>
                  <a:solidFill/>
                </a:uFill>
              </a:rPr>
              <a:t>- контроль за деятельностью членов;</a:t>
            </a:r>
          </a:p>
          <a:p>
            <a:pPr marL="0" lvl="0" indent="342900" algn="just" defTabSz="449580">
              <a:spcBef>
                <a:spcPts val="0"/>
              </a:spcBef>
              <a:buSzTx/>
              <a:buFontTx/>
              <a:buNone/>
              <a:defRPr sz="1800"/>
            </a:pPr>
            <a:r>
              <a:rPr sz="2000">
                <a:uFill>
                  <a:solidFill/>
                </a:uFill>
              </a:rPr>
              <a:t>- наличие компенсационного фонда;</a:t>
            </a:r>
          </a:p>
          <a:p>
            <a:pPr marL="0" lvl="0" indent="342900" algn="just" defTabSz="449580">
              <a:spcBef>
                <a:spcPts val="0"/>
              </a:spcBef>
              <a:buSzTx/>
              <a:buFontTx/>
              <a:buNone/>
              <a:defRPr sz="1800"/>
            </a:pPr>
            <a:r>
              <a:rPr sz="2000">
                <a:uFill>
                  <a:solidFill/>
                </a:uFill>
              </a:rPr>
              <a:t>- возможность обжаловать в СРО действия / бездействие члена СРО.</a:t>
            </a:r>
          </a:p>
          <a:p>
            <a:pPr marL="0" lvl="0" indent="342900" algn="just" defTabSz="449580">
              <a:spcBef>
                <a:spcPts val="0"/>
              </a:spcBef>
              <a:buSzTx/>
              <a:buFontTx/>
              <a:buNone/>
              <a:defRPr sz="1800"/>
            </a:pPr>
            <a:endParaRPr sz="2000">
              <a:uFill>
                <a:solidFill/>
              </a:uFill>
            </a:endParaRPr>
          </a:p>
          <a:p>
            <a:pPr marL="0" lvl="0" indent="342900" algn="just" defTabSz="449580">
              <a:spcBef>
                <a:spcPts val="0"/>
              </a:spcBef>
              <a:buSzTx/>
              <a:buFontTx/>
              <a:buNone/>
              <a:defRPr sz="1800"/>
            </a:pPr>
            <a:r>
              <a:rPr sz="2000">
                <a:uFill>
                  <a:solidFill/>
                </a:uFill>
              </a:rPr>
              <a:t>Пример правоприменительной практики:</a:t>
            </a:r>
          </a:p>
          <a:p>
            <a:pPr marL="0" lvl="0" indent="342900" algn="just" defTabSz="449580">
              <a:spcBef>
                <a:spcPts val="0"/>
              </a:spcBef>
              <a:buSzTx/>
              <a:buFontTx/>
              <a:buNone/>
              <a:defRPr sz="1800"/>
            </a:pPr>
            <a:r>
              <a:rPr sz="2000">
                <a:uFill>
                  <a:solidFill/>
                </a:uFill>
              </a:rPr>
              <a:t>СРО основаны на членстве лиц, осуществляющих ремонтно-строительные работы. Эти работы не оказывают влияния на безопасность объектов капитального строительства.</a:t>
            </a:r>
          </a:p>
          <a:p>
            <a:pPr marL="0" lvl="0" indent="342900" algn="just" defTabSz="449580">
              <a:spcBef>
                <a:spcPts val="0"/>
              </a:spcBef>
              <a:buSzTx/>
              <a:buFontTx/>
              <a:buNone/>
              <a:defRPr sz="1800"/>
            </a:pPr>
            <a:endParaRPr sz="2000">
              <a:uFill>
                <a:solidFill/>
              </a:uFill>
            </a:endParaRPr>
          </a:p>
          <a:p>
            <a:pPr marL="0" lvl="0" indent="342900" algn="just" defTabSz="449580">
              <a:spcBef>
                <a:spcPts val="0"/>
              </a:spcBef>
              <a:buSzTx/>
              <a:buFontTx/>
              <a:buNone/>
              <a:defRPr sz="1800"/>
            </a:pPr>
            <a:r>
              <a:rPr sz="2000">
                <a:uFill>
                  <a:solidFill/>
                </a:uFill>
              </a:rPr>
              <a:t>Оспариваются решения административного органа об отказе во внесении сведений о партнерстве в реестр СРО либо Росреестр обращается в суд с иском об исключении из Государственного реестра СРО, ведущегося Росреестром.</a:t>
            </a:r>
          </a:p>
          <a:p>
            <a:pPr marL="0" lvl="0" indent="342900" algn="just" defTabSz="449580">
              <a:spcBef>
                <a:spcPts val="0"/>
              </a:spcBef>
              <a:buSzTx/>
              <a:buFontTx/>
              <a:buNone/>
              <a:defRPr sz="1800"/>
            </a:pPr>
            <a:endParaRPr sz="2000">
              <a:uFill>
                <a:solidFill/>
              </a:uFill>
            </a:endParaRPr>
          </a:p>
          <a:p>
            <a:pPr marL="0" lvl="0" indent="0" defTabSz="449580">
              <a:lnSpc>
                <a:spcPct val="115000"/>
              </a:lnSpc>
              <a:spcBef>
                <a:spcPts val="1000"/>
              </a:spcBef>
              <a:buSzTx/>
              <a:buFontTx/>
              <a:buNone/>
              <a:defRPr sz="1800"/>
            </a:pPr>
            <a:endParaRPr sz="1100">
              <a:uFill>
                <a:solidFill/>
              </a:uFill>
            </a:endParaRP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 name="Shape 78"/>
          <p:cNvSpPr>
            <a:spLocks noGrp="1"/>
          </p:cNvSpPr>
          <p:nvPr>
            <p:ph type="body" idx="1"/>
          </p:nvPr>
        </p:nvSpPr>
        <p:spPr>
          <a:xfrm>
            <a:off x="457200" y="332656"/>
            <a:ext cx="8507288" cy="6336704"/>
          </a:xfrm>
          <a:prstGeom prst="rect">
            <a:avLst/>
          </a:prstGeom>
        </p:spPr>
        <p:txBody>
          <a:bodyPr/>
          <a:lstStyle/>
          <a:p>
            <a:pPr marL="0" lvl="0" indent="0" defTabSz="449580">
              <a:spcBef>
                <a:spcPts val="0"/>
              </a:spcBef>
              <a:buSzTx/>
              <a:buFontTx/>
              <a:buNone/>
              <a:defRPr sz="1800"/>
            </a:pPr>
            <a:r>
              <a:rPr sz="2000">
                <a:uFill>
                  <a:solidFill/>
                </a:uFill>
              </a:rPr>
              <a:t>Текущая судебная практика:</a:t>
            </a:r>
          </a:p>
          <a:p>
            <a:pPr marL="0" lvl="0" indent="0" defTabSz="449580">
              <a:spcBef>
                <a:spcPts val="0"/>
              </a:spcBef>
              <a:buSzTx/>
              <a:buFontTx/>
              <a:buNone/>
              <a:defRPr sz="1800"/>
            </a:pPr>
            <a:endParaRPr sz="2000">
              <a:uFill>
                <a:solidFill/>
              </a:uFill>
            </a:endParaRPr>
          </a:p>
          <a:p>
            <a:pPr marL="0" lvl="0" indent="0" defTabSz="449580">
              <a:spcBef>
                <a:spcPts val="0"/>
              </a:spcBef>
              <a:buSzTx/>
              <a:buFontTx/>
              <a:buNone/>
              <a:defRPr sz="1800"/>
            </a:pPr>
            <a:r>
              <a:rPr sz="2000">
                <a:uFill>
                  <a:solidFill/>
                </a:uFill>
                <a:latin typeface="Arial"/>
                <a:ea typeface="Arial"/>
                <a:cs typeface="Arial"/>
                <a:sym typeface="Arial"/>
              </a:rPr>
              <a:t>В пользу СРО:  А40-46567/2014</a:t>
            </a:r>
          </a:p>
          <a:p>
            <a:pPr marL="0" lvl="0" indent="0" defTabSz="449580">
              <a:spcBef>
                <a:spcPts val="0"/>
              </a:spcBef>
              <a:buSzTx/>
              <a:buFontTx/>
              <a:buNone/>
              <a:defRPr sz="1800"/>
            </a:pPr>
            <a:r>
              <a:rPr sz="2000">
                <a:uFill>
                  <a:solidFill/>
                </a:uFill>
                <a:latin typeface="Arial"/>
                <a:ea typeface="Arial"/>
                <a:cs typeface="Arial"/>
                <a:sym typeface="Arial"/>
              </a:rPr>
              <a:t> </a:t>
            </a:r>
          </a:p>
          <a:p>
            <a:pPr marL="0" lvl="0" indent="0" defTabSz="449580">
              <a:spcBef>
                <a:spcPts val="0"/>
              </a:spcBef>
              <a:buSzTx/>
              <a:buFontTx/>
              <a:buNone/>
              <a:defRPr sz="1800"/>
            </a:pPr>
            <a:r>
              <a:rPr sz="2000">
                <a:uFill>
                  <a:solidFill/>
                </a:uFill>
                <a:latin typeface="Arial"/>
                <a:ea typeface="Arial"/>
                <a:cs typeface="Arial"/>
                <a:sym typeface="Arial"/>
              </a:rPr>
              <a:t>В пользу Росреестра:  А40-87883/2013, А60-4224/2014, А56-23575/2014.</a:t>
            </a:r>
          </a:p>
          <a:p>
            <a:pPr marL="0" lvl="0" indent="0" defTabSz="449580">
              <a:spcBef>
                <a:spcPts val="0"/>
              </a:spcBef>
              <a:buSzTx/>
              <a:buFontTx/>
              <a:buNone/>
              <a:defRPr sz="1800"/>
            </a:pPr>
            <a:endParaRPr sz="2000">
              <a:uFill>
                <a:solidFill/>
              </a:uFill>
              <a:latin typeface="Arial"/>
              <a:ea typeface="Arial"/>
              <a:cs typeface="Arial"/>
              <a:sym typeface="Arial"/>
            </a:endParaRPr>
          </a:p>
          <a:p>
            <a:pPr marL="0" lvl="0" indent="0" defTabSz="449580">
              <a:spcBef>
                <a:spcPts val="0"/>
              </a:spcBef>
              <a:buSzTx/>
              <a:buFontTx/>
              <a:buNone/>
              <a:defRPr sz="1800"/>
            </a:pPr>
            <a:r>
              <a:rPr sz="2000">
                <a:uFill>
                  <a:solidFill/>
                </a:uFill>
                <a:latin typeface="Arial"/>
                <a:ea typeface="Arial"/>
                <a:cs typeface="Arial"/>
                <a:sym typeface="Arial"/>
              </a:rPr>
              <a:t>В пользу Ростехнадзора: А40-104515/2014, А40-64438/2014</a:t>
            </a: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 name="Shape 80"/>
          <p:cNvSpPr>
            <a:spLocks noGrp="1"/>
          </p:cNvSpPr>
          <p:nvPr>
            <p:ph type="body" idx="1"/>
          </p:nvPr>
        </p:nvSpPr>
        <p:spPr>
          <a:xfrm>
            <a:off x="435785" y="260648"/>
            <a:ext cx="8507289" cy="6336704"/>
          </a:xfrm>
          <a:prstGeom prst="rect">
            <a:avLst/>
          </a:prstGeom>
        </p:spPr>
        <p:txBody>
          <a:bodyPr/>
          <a:lstStyle/>
          <a:p>
            <a:pPr marL="0" lvl="0" indent="342900" algn="just" defTabSz="449580">
              <a:spcBef>
                <a:spcPts val="0"/>
              </a:spcBef>
              <a:buSzTx/>
              <a:buFontTx/>
              <a:buNone/>
              <a:defRPr sz="1800"/>
            </a:pPr>
            <a:r>
              <a:rPr sz="1600">
                <a:uFill>
                  <a:solidFill/>
                </a:uFill>
              </a:rPr>
              <a:t>Оспаривается решение Ростехнадзора об отказе во внесении сведений о партнерстве в реестр СРО.</a:t>
            </a:r>
          </a:p>
          <a:p>
            <a:pPr marL="0" lvl="0" indent="342900" algn="just" defTabSz="449580">
              <a:spcBef>
                <a:spcPts val="0"/>
              </a:spcBef>
              <a:buSzTx/>
              <a:buFontTx/>
              <a:buNone/>
              <a:defRPr sz="1800"/>
            </a:pPr>
            <a:endParaRPr sz="1600">
              <a:uFill>
                <a:solidFill/>
              </a:uFill>
            </a:endParaRPr>
          </a:p>
          <a:p>
            <a:pPr marL="0" lvl="0" indent="342900" algn="just" defTabSz="449580">
              <a:spcBef>
                <a:spcPts val="0"/>
              </a:spcBef>
              <a:buSzTx/>
              <a:buFontTx/>
              <a:buNone/>
              <a:defRPr sz="1800"/>
            </a:pPr>
            <a:r>
              <a:rPr sz="1600">
                <a:uFill>
                  <a:solidFill/>
                </a:uFill>
              </a:rPr>
              <a:t>Согласно пост. 9 ААС от 16 октября 2014 г. N 09АП-37475/2014 Дело N А40-64438/14 СРО обязана соответствовать обязательным требованиям для саморегулируемых организаций в области строительства.</a:t>
            </a:r>
          </a:p>
          <a:p>
            <a:pPr marL="0" lvl="0" indent="342900" algn="just" defTabSz="449580">
              <a:spcBef>
                <a:spcPts val="0"/>
              </a:spcBef>
              <a:buSzTx/>
              <a:buFontTx/>
              <a:buNone/>
              <a:defRPr sz="1800"/>
            </a:pPr>
            <a:r>
              <a:rPr sz="1600">
                <a:uFill>
                  <a:solidFill/>
                </a:uFill>
              </a:rPr>
              <a:t>ГрК РФ не устанавливает различий между саморегулируемыми организациями в области строительства по тем или иным критериям, в том числе по критерию осуществления либо неосуществления его членами работ, оказывающих влияние на безопасность объектов капитального строительства.</a:t>
            </a:r>
          </a:p>
          <a:p>
            <a:pPr marL="0" lvl="0" indent="342900" algn="just" defTabSz="449580">
              <a:spcBef>
                <a:spcPts val="0"/>
              </a:spcBef>
              <a:buSzTx/>
              <a:buFontTx/>
              <a:buNone/>
              <a:defRPr sz="1800"/>
            </a:pPr>
            <a:r>
              <a:rPr sz="1600">
                <a:uFill>
                  <a:solidFill>
                    <a:srgbClr val="0000FF"/>
                  </a:solidFill>
                </a:uFill>
              </a:rPr>
              <a:t>п. 2 ч. 2 ст. 55.4</a:t>
            </a:r>
            <a:r>
              <a:rPr sz="1600">
                <a:uFill>
                  <a:solidFill/>
                </a:uFill>
              </a:rPr>
              <a:t> ГрК РФ установлены единые, обязательные для всех саморегулируемых организаций в области строительства, требования.</a:t>
            </a:r>
          </a:p>
          <a:p>
            <a:pPr marL="0" lvl="0" indent="342900" algn="just" defTabSz="449580">
              <a:spcBef>
                <a:spcPts val="0"/>
              </a:spcBef>
              <a:buSzTx/>
              <a:buFontTx/>
              <a:buNone/>
              <a:defRPr sz="1800"/>
            </a:pPr>
            <a:r>
              <a:rPr sz="1600">
                <a:uFill>
                  <a:solidFill/>
                </a:uFill>
              </a:rPr>
              <a:t>Единство требований, предъявляемых к саморегулируемым организациям в области строительства подтверждается тем, что </a:t>
            </a:r>
            <a:r>
              <a:rPr sz="1600">
                <a:solidFill>
                  <a:srgbClr val="0000FF"/>
                </a:solidFill>
                <a:uFill>
                  <a:solidFill>
                    <a:srgbClr val="0000FF"/>
                  </a:solidFill>
                </a:uFill>
              </a:rPr>
              <a:t>статьей 55.18</a:t>
            </a:r>
            <a:r>
              <a:rPr sz="1600">
                <a:uFill>
                  <a:solidFill/>
                </a:uFill>
              </a:rPr>
              <a:t> ГрК РФ предусмотрено наличие лишь одного реестра таких саморегулируемых организаций, содержание которого не позволяет разделять включенные в него организаций исходя из соответствия (несоответствия) требованиям ГрК РФ, в том числе в части размера компенсационного фонда.</a:t>
            </a: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Shape 82"/>
          <p:cNvSpPr>
            <a:spLocks noGrp="1"/>
          </p:cNvSpPr>
          <p:nvPr>
            <p:ph type="body" idx="1"/>
          </p:nvPr>
        </p:nvSpPr>
        <p:spPr>
          <a:xfrm>
            <a:off x="457200" y="332656"/>
            <a:ext cx="8507288" cy="6336704"/>
          </a:xfrm>
          <a:prstGeom prst="rect">
            <a:avLst/>
          </a:prstGeom>
        </p:spPr>
        <p:txBody>
          <a:bodyPr/>
          <a:lstStyle/>
          <a:p>
            <a:pPr marL="0" lvl="0" indent="0" defTabSz="436092">
              <a:spcBef>
                <a:spcPts val="0"/>
              </a:spcBef>
              <a:buSzTx/>
              <a:buFontTx/>
              <a:buNone/>
              <a:defRPr sz="1800"/>
            </a:pPr>
            <a:r>
              <a:rPr sz="1455">
                <a:uFill>
                  <a:solidFill/>
                </a:uFill>
              </a:rPr>
              <a:t>Пост. 9 ААС от 17 января 2014 г. N 09АП-42599/2013 Дело N А40-87883/2013</a:t>
            </a:r>
          </a:p>
          <a:p>
            <a:pPr marL="0" lvl="0" indent="332613" algn="just" defTabSz="436092">
              <a:spcBef>
                <a:spcPts val="0"/>
              </a:spcBef>
              <a:buSzTx/>
              <a:buFontTx/>
              <a:buNone/>
              <a:defRPr sz="1800"/>
            </a:pPr>
            <a:endParaRPr sz="1455">
              <a:uFill>
                <a:solidFill/>
              </a:uFill>
            </a:endParaRPr>
          </a:p>
          <a:p>
            <a:pPr marL="0" lvl="0" indent="332613" algn="just" defTabSz="436092">
              <a:spcBef>
                <a:spcPts val="0"/>
              </a:spcBef>
              <a:buSzTx/>
              <a:buFontTx/>
              <a:buNone/>
              <a:defRPr sz="1800"/>
            </a:pPr>
            <a:r>
              <a:rPr sz="1455">
                <a:uFill>
                  <a:solidFill/>
                </a:uFill>
              </a:rPr>
              <a:t>НП  vs Росреестра </a:t>
            </a:r>
          </a:p>
          <a:p>
            <a:pPr marL="0" lvl="0" indent="332613" algn="just" defTabSz="436092">
              <a:spcBef>
                <a:spcPts val="0"/>
              </a:spcBef>
              <a:buSzTx/>
              <a:buFontTx/>
              <a:buNone/>
              <a:defRPr sz="1800"/>
            </a:pPr>
            <a:r>
              <a:rPr sz="1455">
                <a:uFill>
                  <a:solidFill/>
                </a:uFill>
              </a:rPr>
              <a:t>третье лицо: Ростехнадзор</a:t>
            </a:r>
          </a:p>
          <a:p>
            <a:pPr marL="0" lvl="0" indent="332613" algn="just" defTabSz="436092">
              <a:spcBef>
                <a:spcPts val="0"/>
              </a:spcBef>
              <a:buSzTx/>
              <a:buFontTx/>
              <a:buNone/>
              <a:defRPr sz="1800"/>
            </a:pPr>
            <a:r>
              <a:rPr sz="1455">
                <a:uFill>
                  <a:solidFill/>
                </a:uFill>
              </a:rPr>
              <a:t>о признании незаконным решения об отказе во внесении сведений о НП в государственный реестр саморегулируемых организаций, в отношении которых не определен уполномоченный федеральный орган исполнительной власти, осуществляющий функции по контролю (надзору) за их деятельностью, и обязании Росреестра внести сведения о партнерстве в указанный реестр</a:t>
            </a:r>
          </a:p>
          <a:p>
            <a:pPr marL="0" lvl="0" indent="332613" algn="just" defTabSz="436092">
              <a:spcBef>
                <a:spcPts val="0"/>
              </a:spcBef>
              <a:buSzTx/>
              <a:buFontTx/>
              <a:buNone/>
              <a:defRPr sz="1800"/>
            </a:pPr>
            <a:endParaRPr sz="1455">
              <a:uFill>
                <a:solidFill/>
              </a:uFill>
            </a:endParaRPr>
          </a:p>
          <a:p>
            <a:pPr marL="0" lvl="0" indent="332613" algn="just" defTabSz="436092">
              <a:spcBef>
                <a:spcPts val="0"/>
              </a:spcBef>
              <a:buSzTx/>
              <a:buFontTx/>
              <a:buNone/>
              <a:defRPr sz="1800"/>
            </a:pPr>
            <a:r>
              <a:rPr sz="1455">
                <a:uFill>
                  <a:solidFill/>
                </a:uFill>
              </a:rPr>
              <a:t>Позиция заявителя: ведение реестра саморегулируемых организаций, а, следовательно, и внесение сведений в него, в области инженерных изысканий, архитектурно-строительного проектирования, строительства, реконструкции и капитального ремонта объектов капитального строительства отнесено к ведению Ростехнадзора только в случае выполнения названными организациями работ, оказывающих влияние на безопасность объектов капитального строительства и для выполнения которых необходимо свидетельство о допуске к таким работам. В остальных случаях ведение реестра осуществляется Росреестром.</a:t>
            </a:r>
          </a:p>
          <a:p>
            <a:pPr marL="0" lvl="0" indent="332613" algn="just" defTabSz="436092">
              <a:spcBef>
                <a:spcPts val="0"/>
              </a:spcBef>
              <a:buSzTx/>
              <a:buFontTx/>
              <a:buNone/>
              <a:defRPr sz="1800"/>
            </a:pPr>
            <a:endParaRPr sz="1455">
              <a:uFill>
                <a:solidFill/>
              </a:uFill>
            </a:endParaRPr>
          </a:p>
          <a:p>
            <a:pPr marL="0" lvl="0" indent="332613" algn="just" defTabSz="436092">
              <a:spcBef>
                <a:spcPts val="0"/>
              </a:spcBef>
              <a:buSzTx/>
              <a:buFontTx/>
              <a:buNone/>
              <a:defRPr sz="1800"/>
            </a:pPr>
            <a:r>
              <a:rPr sz="1455">
                <a:uFill>
                  <a:solidFill/>
                </a:uFill>
              </a:rPr>
              <a:t>Позиция Росреестра: полномочия по контролю за деятельностью СРО в области строительства, а соответственно и по их регистрации в реестре, возложены на Ростехнадзор.</a:t>
            </a:r>
          </a:p>
          <a:p>
            <a:pPr marL="0" lvl="0" indent="332613" algn="just" defTabSz="436092">
              <a:spcBef>
                <a:spcPts val="0"/>
              </a:spcBef>
              <a:buSzTx/>
              <a:buFontTx/>
              <a:buNone/>
              <a:defRPr sz="1800"/>
            </a:pPr>
            <a:endParaRPr sz="1455">
              <a:uFill>
                <a:solidFill/>
              </a:uFill>
            </a:endParaRPr>
          </a:p>
          <a:p>
            <a:pPr marL="0" lvl="0" indent="332613" algn="just" defTabSz="436092">
              <a:spcBef>
                <a:spcPts val="0"/>
              </a:spcBef>
              <a:buSzTx/>
              <a:buFontTx/>
              <a:buNone/>
              <a:defRPr sz="1800"/>
            </a:pPr>
            <a:r>
              <a:rPr sz="1455">
                <a:uFill>
                  <a:solidFill/>
                </a:uFill>
              </a:rPr>
              <a:t>Позиция суда: Из содержания приведенных нормативных правовых актов не усматривается возможность ведения реестров саморегулируемых организаций в сфере строительства различными федеральными органами исполнительной власти в зависимости от критерия - выполнения названными организациями работ, оказывающих влияние на безопасность объектов капитального строительства.</a:t>
            </a:r>
          </a:p>
          <a:p>
            <a:pPr marL="0" lvl="0" indent="332613" algn="just" defTabSz="436092">
              <a:spcBef>
                <a:spcPts val="0"/>
              </a:spcBef>
              <a:buSzTx/>
              <a:buFontTx/>
              <a:buNone/>
              <a:defRPr sz="1800"/>
            </a:pPr>
            <a:r>
              <a:rPr sz="1455">
                <a:uFill>
                  <a:solidFill/>
                </a:uFill>
              </a:rPr>
              <a:t>Функции по государственному строительному надзору вне зависимости от влияния либо не влияния работ на безопасность объектов возложены на Ростехнадзор. </a:t>
            </a: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Shape 84"/>
          <p:cNvSpPr>
            <a:spLocks noGrp="1"/>
          </p:cNvSpPr>
          <p:nvPr>
            <p:ph type="body" idx="1"/>
          </p:nvPr>
        </p:nvSpPr>
        <p:spPr>
          <a:xfrm>
            <a:off x="457200" y="332656"/>
            <a:ext cx="8507288" cy="6336704"/>
          </a:xfrm>
          <a:prstGeom prst="rect">
            <a:avLst/>
          </a:prstGeom>
        </p:spPr>
        <p:txBody>
          <a:bodyPr/>
          <a:lstStyle/>
          <a:p>
            <a:pPr marL="0" lvl="0" indent="342900" algn="just" defTabSz="449580">
              <a:spcBef>
                <a:spcPts val="0"/>
              </a:spcBef>
              <a:buSzTx/>
              <a:buFontTx/>
              <a:buNone/>
              <a:defRPr sz="1800"/>
            </a:pPr>
            <a:r>
              <a:rPr sz="1500">
                <a:uFill>
                  <a:solidFill/>
                </a:uFill>
                <a:latin typeface="Arial"/>
                <a:ea typeface="Arial"/>
                <a:cs typeface="Arial"/>
                <a:sym typeface="Arial"/>
              </a:rPr>
              <a:t>Решение Арбитражного суда города Москвы от 20 августа 2014 г. по делу N А40-46567/2014</a:t>
            </a:r>
          </a:p>
          <a:p>
            <a:pPr marL="0" lvl="0" indent="342900" algn="just" defTabSz="449580">
              <a:spcBef>
                <a:spcPts val="0"/>
              </a:spcBef>
              <a:buSzTx/>
              <a:buFontTx/>
              <a:buNone/>
              <a:defRPr sz="1800"/>
            </a:pPr>
            <a:endParaRPr sz="1500" b="1">
              <a:uFill>
                <a:solidFill/>
              </a:uFill>
              <a:latin typeface="Arial"/>
              <a:ea typeface="Arial"/>
              <a:cs typeface="Arial"/>
              <a:sym typeface="Arial"/>
            </a:endParaRPr>
          </a:p>
          <a:p>
            <a:pPr marL="0" lvl="0" indent="342900" algn="just" defTabSz="449580">
              <a:spcBef>
                <a:spcPts val="0"/>
              </a:spcBef>
              <a:buSzTx/>
              <a:buFontTx/>
              <a:buNone/>
              <a:defRPr sz="1800"/>
            </a:pPr>
            <a:r>
              <a:rPr sz="1500">
                <a:uFill>
                  <a:solidFill/>
                </a:uFill>
                <a:latin typeface="Arial"/>
                <a:ea typeface="Arial"/>
                <a:cs typeface="Arial"/>
                <a:sym typeface="Arial"/>
              </a:rPr>
              <a:t>дело по иску (заявлению) Федеральной службы государственной регистрации, кадастра и картографии</a:t>
            </a:r>
          </a:p>
          <a:p>
            <a:pPr marL="0" lvl="0" indent="342900" algn="just" defTabSz="449580">
              <a:spcBef>
                <a:spcPts val="0"/>
              </a:spcBef>
              <a:buSzTx/>
              <a:buFontTx/>
              <a:buNone/>
              <a:defRPr sz="1800"/>
            </a:pPr>
            <a:r>
              <a:rPr sz="1500">
                <a:uFill>
                  <a:solidFill/>
                </a:uFill>
                <a:latin typeface="Arial"/>
                <a:ea typeface="Arial"/>
                <a:cs typeface="Arial"/>
                <a:sym typeface="Arial"/>
              </a:rPr>
              <a:t>ответчик: Саморегулируемая организация Некоммерческое партнерство "Объединение ремонтно-строительных организаций малого и среднего бизнеса "Ремонтное сообщество"</a:t>
            </a:r>
          </a:p>
          <a:p>
            <a:pPr marL="0" lvl="0" indent="342900" algn="just" defTabSz="449580">
              <a:spcBef>
                <a:spcPts val="0"/>
              </a:spcBef>
              <a:buSzTx/>
              <a:buFontTx/>
              <a:buNone/>
              <a:defRPr sz="1800"/>
            </a:pPr>
            <a:r>
              <a:rPr sz="1500">
                <a:uFill>
                  <a:solidFill/>
                </a:uFill>
                <a:latin typeface="Arial"/>
                <a:ea typeface="Arial"/>
                <a:cs typeface="Arial"/>
                <a:sym typeface="Arial"/>
              </a:rPr>
              <a:t>об исключении сведений из реестра саморегулируемых организаций</a:t>
            </a:r>
          </a:p>
          <a:p>
            <a:pPr marL="0" lvl="0" indent="342900" algn="just" defTabSz="449580">
              <a:spcBef>
                <a:spcPts val="0"/>
              </a:spcBef>
              <a:buSzTx/>
              <a:buFontTx/>
              <a:buNone/>
              <a:defRPr sz="1800"/>
            </a:pPr>
            <a:endParaRPr sz="1500">
              <a:uFill>
                <a:solidFill/>
              </a:uFill>
              <a:latin typeface="Arial"/>
              <a:ea typeface="Arial"/>
              <a:cs typeface="Arial"/>
              <a:sym typeface="Arial"/>
            </a:endParaRPr>
          </a:p>
          <a:p>
            <a:pPr marL="0" lvl="0" indent="342900" algn="just" defTabSz="449580">
              <a:spcBef>
                <a:spcPts val="0"/>
              </a:spcBef>
              <a:buSzTx/>
              <a:buFontTx/>
              <a:buNone/>
              <a:defRPr sz="1800"/>
            </a:pPr>
            <a:r>
              <a:rPr sz="1500">
                <a:uFill>
                  <a:solidFill/>
                </a:uFill>
                <a:latin typeface="Arial"/>
                <a:ea typeface="Arial"/>
                <a:cs typeface="Arial"/>
                <a:sym typeface="Arial"/>
              </a:rPr>
              <a:t>В иске отказано. Позиция суда:</a:t>
            </a:r>
          </a:p>
          <a:p>
            <a:pPr marL="0" lvl="0" indent="342900" algn="just" defTabSz="449580">
              <a:spcBef>
                <a:spcPts val="0"/>
              </a:spcBef>
              <a:buSzTx/>
              <a:buFontTx/>
              <a:buNone/>
              <a:defRPr sz="1800"/>
            </a:pPr>
            <a:r>
              <a:rPr sz="1500">
                <a:uFill>
                  <a:solidFill/>
                </a:uFill>
                <a:latin typeface="Arial"/>
                <a:ea typeface="Arial"/>
                <a:cs typeface="Arial"/>
                <a:sym typeface="Arial"/>
              </a:rPr>
              <a:t>- предпринимательская деятельность членов СРО НП "Ремонтное сообщество" не связана с областью строительства, реконструкции, капитального ремонта объектов капитального строительства.</a:t>
            </a:r>
          </a:p>
          <a:p>
            <a:pPr marL="0" lvl="0" indent="342900" algn="just" defTabSz="449580">
              <a:spcBef>
                <a:spcPts val="0"/>
              </a:spcBef>
              <a:buSzTx/>
              <a:buFontTx/>
              <a:buNone/>
              <a:defRPr sz="1800"/>
            </a:pPr>
            <a:r>
              <a:rPr sz="1500">
                <a:uFill>
                  <a:solidFill/>
                </a:uFill>
                <a:latin typeface="Arial"/>
                <a:ea typeface="Arial"/>
                <a:cs typeface="Arial"/>
                <a:sym typeface="Arial"/>
              </a:rPr>
              <a:t>- фактическая деятельность - ведение текущих отделочных, штукатурных, малярных и т.д. работ, не связанных с капитальным ремонтом, строительством, а равно реконструкцией; </a:t>
            </a:r>
          </a:p>
          <a:p>
            <a:pPr marL="0" lvl="0" indent="342900" algn="just" defTabSz="449580">
              <a:spcBef>
                <a:spcPts val="0"/>
              </a:spcBef>
              <a:buSzTx/>
              <a:buFontTx/>
              <a:buNone/>
              <a:defRPr sz="1800"/>
            </a:pPr>
            <a:r>
              <a:rPr sz="1500">
                <a:uFill>
                  <a:solidFill/>
                </a:uFill>
                <a:latin typeface="Arial"/>
                <a:ea typeface="Arial"/>
                <a:cs typeface="Arial"/>
                <a:sym typeface="Arial"/>
              </a:rPr>
              <a:t>- внесены изменения в устав в части отказа от использования слов с корнем "строитель" - ответчиком совершены добросовестные действия, направленные на ликвидацию шаблонных формулировок и детализацию наименования и сферы деятельности, введших в заблуждение регистрирующий орган и послуживших основанием для вывода Росреестра о ведении обществом соответствующего вида работ; </a:t>
            </a:r>
          </a:p>
          <a:p>
            <a:pPr marL="0" lvl="0" indent="342900" algn="just" defTabSz="449580">
              <a:spcBef>
                <a:spcPts val="0"/>
              </a:spcBef>
              <a:buSzTx/>
              <a:buFontTx/>
              <a:buNone/>
              <a:defRPr sz="1800"/>
            </a:pPr>
            <a:r>
              <a:rPr sz="1500">
                <a:uFill>
                  <a:solidFill/>
                </a:uFill>
                <a:latin typeface="Arial"/>
                <a:ea typeface="Arial"/>
                <a:cs typeface="Arial"/>
                <a:sym typeface="Arial"/>
              </a:rPr>
              <a:t>- наличие отказа Ростехназдора во включении ответчика в свой реестр;</a:t>
            </a:r>
          </a:p>
          <a:p>
            <a:pPr marL="0" lvl="0" indent="342900" algn="just" defTabSz="449580">
              <a:spcBef>
                <a:spcPts val="0"/>
              </a:spcBef>
              <a:buSzTx/>
              <a:buFontTx/>
              <a:buNone/>
              <a:defRPr sz="1800"/>
            </a:pPr>
            <a:r>
              <a:rPr sz="1500">
                <a:uFill>
                  <a:solidFill/>
                </a:uFill>
                <a:latin typeface="Arial"/>
                <a:ea typeface="Arial"/>
                <a:cs typeface="Arial"/>
                <a:sym typeface="Arial"/>
              </a:rPr>
              <a:t>- в целях предотвращения создания ситуации, когда лицу, исключенному судом из реестра одним регистрирующим органом, будет отказано во включение в реестр другим, в целях сохранения существующего состояния между сторонами и недопущения нарушения прав ответчика как добросовестного субъекта гражданского оборота.</a:t>
            </a: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Shape 86"/>
          <p:cNvSpPr>
            <a:spLocks noGrp="1"/>
          </p:cNvSpPr>
          <p:nvPr>
            <p:ph type="body" idx="1"/>
          </p:nvPr>
        </p:nvSpPr>
        <p:spPr>
          <a:xfrm>
            <a:off x="318356" y="260648"/>
            <a:ext cx="8507288" cy="6336704"/>
          </a:xfrm>
          <a:prstGeom prst="rect">
            <a:avLst/>
          </a:prstGeom>
        </p:spPr>
        <p:txBody>
          <a:bodyPr/>
          <a:lstStyle/>
          <a:p>
            <a:pPr marL="0" lvl="0" indent="315468" algn="just" defTabSz="413613">
              <a:spcBef>
                <a:spcPts val="0"/>
              </a:spcBef>
              <a:buSzTx/>
              <a:buFontTx/>
              <a:buNone/>
              <a:defRPr sz="1800"/>
            </a:pPr>
            <a:r>
              <a:rPr sz="1380">
                <a:uFill>
                  <a:solidFill/>
                </a:uFill>
                <a:latin typeface="Arial"/>
                <a:ea typeface="Arial"/>
                <a:cs typeface="Arial"/>
                <a:sym typeface="Arial"/>
              </a:rPr>
              <a:t>Решение Арбитражного суда Санкт-Петербурга и Ленинградской области от 30 сентября 2014 г. по делу N А56-23575/2014</a:t>
            </a:r>
          </a:p>
          <a:p>
            <a:pPr marL="0" lvl="0" indent="315468" algn="just" defTabSz="413613">
              <a:spcBef>
                <a:spcPts val="0"/>
              </a:spcBef>
              <a:buSzTx/>
              <a:buFontTx/>
              <a:buNone/>
              <a:defRPr sz="1800"/>
            </a:pPr>
            <a:r>
              <a:rPr sz="1380">
                <a:uFill>
                  <a:solidFill/>
                </a:uFill>
              </a:rPr>
              <a:t>истец: Федеральная служба государственной регистрации, кадастра и картографии</a:t>
            </a:r>
          </a:p>
          <a:p>
            <a:pPr marL="0" lvl="0" indent="315468" algn="just" defTabSz="413613">
              <a:spcBef>
                <a:spcPts val="0"/>
              </a:spcBef>
              <a:buSzTx/>
              <a:buFontTx/>
              <a:buNone/>
              <a:defRPr sz="1800"/>
            </a:pPr>
            <a:r>
              <a:rPr sz="1380">
                <a:uFill>
                  <a:solidFill/>
                </a:uFill>
                <a:latin typeface="Arial"/>
                <a:ea typeface="Arial"/>
                <a:cs typeface="Arial"/>
                <a:sym typeface="Arial"/>
              </a:rPr>
              <a:t>ответчик: Некоммерческое партнерство "Объединение производителей проектных и строительных работ "Астериск"</a:t>
            </a:r>
          </a:p>
          <a:p>
            <a:pPr marL="0" lvl="0" indent="315468" algn="just" defTabSz="413613">
              <a:spcBef>
                <a:spcPts val="0"/>
              </a:spcBef>
              <a:buSzTx/>
              <a:buFontTx/>
              <a:buNone/>
              <a:defRPr sz="1800"/>
            </a:pPr>
            <a:r>
              <a:rPr sz="1380">
                <a:uFill>
                  <a:solidFill/>
                </a:uFill>
                <a:latin typeface="Arial"/>
                <a:ea typeface="Arial"/>
                <a:cs typeface="Arial"/>
                <a:sym typeface="Arial"/>
              </a:rPr>
              <a:t>третье лицо: Федеральная служба по экологическому, технологическому и атомному надзору</a:t>
            </a:r>
          </a:p>
          <a:p>
            <a:pPr marL="0" lvl="0" indent="315468" algn="just" defTabSz="413613">
              <a:spcBef>
                <a:spcPts val="0"/>
              </a:spcBef>
              <a:buSzTx/>
              <a:buFontTx/>
              <a:buNone/>
              <a:defRPr sz="1800"/>
            </a:pPr>
            <a:r>
              <a:rPr sz="1380">
                <a:uFill>
                  <a:solidFill/>
                </a:uFill>
                <a:latin typeface="Arial"/>
                <a:ea typeface="Arial"/>
                <a:cs typeface="Arial"/>
                <a:sym typeface="Arial"/>
              </a:rPr>
              <a:t>об исключении сведений о Некоммерческом партнерстве "Объединение производителей проектных и строительных работ "Астериск" из государственного реестра саморегулируемых организаций, в отношении которых не определен уполномоченный федеральный орган исполнительной власти, осуществляющий функции по контролю (надзору) за их деятельностью.</a:t>
            </a:r>
          </a:p>
          <a:p>
            <a:pPr marL="0" lvl="0" indent="315468" algn="just" defTabSz="413613">
              <a:spcBef>
                <a:spcPts val="0"/>
              </a:spcBef>
              <a:buSzTx/>
              <a:buFontTx/>
              <a:buNone/>
              <a:defRPr sz="1800"/>
            </a:pPr>
            <a:r>
              <a:rPr sz="1380">
                <a:uFill>
                  <a:solidFill/>
                </a:uFill>
                <a:latin typeface="Arial"/>
                <a:ea typeface="Arial"/>
                <a:cs typeface="Arial"/>
                <a:sym typeface="Arial"/>
              </a:rPr>
              <a:t>Иск удовлетворен.</a:t>
            </a:r>
          </a:p>
          <a:p>
            <a:pPr marL="0" lvl="0" indent="315468" algn="just" defTabSz="413613">
              <a:spcBef>
                <a:spcPts val="0"/>
              </a:spcBef>
              <a:buSzTx/>
              <a:buFontTx/>
              <a:buNone/>
              <a:defRPr sz="1800"/>
            </a:pPr>
            <a:endParaRPr sz="1380">
              <a:uFill>
                <a:solidFill/>
              </a:uFill>
              <a:latin typeface="Arial"/>
              <a:ea typeface="Arial"/>
              <a:cs typeface="Arial"/>
              <a:sym typeface="Arial"/>
            </a:endParaRPr>
          </a:p>
          <a:p>
            <a:pPr marL="0" lvl="0" indent="315468" algn="just" defTabSz="413613">
              <a:spcBef>
                <a:spcPts val="0"/>
              </a:spcBef>
              <a:buSzTx/>
              <a:buFontTx/>
              <a:buNone/>
              <a:defRPr sz="1800"/>
            </a:pPr>
            <a:r>
              <a:rPr sz="1380">
                <a:uFill>
                  <a:solidFill/>
                </a:uFill>
                <a:latin typeface="Arial"/>
                <a:ea typeface="Arial"/>
                <a:cs typeface="Arial"/>
                <a:sym typeface="Arial"/>
              </a:rPr>
              <a:t>Росреестром 16.09.2011 было принято решение о внесении сведений о Партнерстве в Реестр за регистрационным N 0211 и предметом саморегулирования для него была принята предпринимательская деятельность его членов в области осуществления проектных и строительных работ, кроме работ, производители которых обязаны быть членами саморегулирусмых организаций согласно Градостроительному кодексу РФ.</a:t>
            </a:r>
          </a:p>
          <a:p>
            <a:pPr marL="0" lvl="0" indent="315468" algn="just" defTabSz="413613">
              <a:spcBef>
                <a:spcPts val="0"/>
              </a:spcBef>
              <a:buSzTx/>
              <a:buFontTx/>
              <a:buNone/>
              <a:defRPr sz="1800"/>
            </a:pPr>
            <a:r>
              <a:rPr sz="1380">
                <a:uFill>
                  <a:solidFill/>
                </a:uFill>
                <a:latin typeface="Arial"/>
                <a:ea typeface="Arial"/>
                <a:cs typeface="Arial"/>
                <a:sym typeface="Arial"/>
              </a:rPr>
              <a:t>С третьего квартала 2012 года в Росреестре скорректирована правоприменительная практика и принимаются решения об отказе некоммерческим организациям, членами которых являются субъекты предпринимательской деятельности по видам работ и области строительства, реконструкции, капитального ремонта объектов капитального строительства, которые не оказывают влияние на безопасность объектов Капитального строительства в получении статуса саморегулируемой организации (ссылка на дело N А40-87883/2013).</a:t>
            </a:r>
          </a:p>
          <a:p>
            <a:pPr marL="0" lvl="0" indent="315468" algn="just" defTabSz="413613">
              <a:spcBef>
                <a:spcPts val="0"/>
              </a:spcBef>
              <a:buSzTx/>
              <a:buFontTx/>
              <a:buNone/>
              <a:defRPr sz="1800"/>
            </a:pPr>
            <a:r>
              <a:rPr sz="1380">
                <a:uFill>
                  <a:solidFill/>
                </a:uFill>
                <a:latin typeface="Arial"/>
                <a:ea typeface="Arial"/>
                <a:cs typeface="Arial"/>
                <a:sym typeface="Arial"/>
              </a:rPr>
              <a:t>Было предложено подать явление о добровольном исключении сведений о нем из Реестра, а также разъяснено право на обращение в соответствии со статьей 55.3 Градостроительного кодекса РФ в Ростехнадзор для получения статуса саморегулируемой организации, основанной на членстве лип, осуществляющих предпринимательскую деятельность по видам работ по подготовке проектной документации, по строительству, реконструкции, капительному ремонту объектов капительного строительства, которые не оказывают влияние на безопасность объектов капитального строительства.</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Shape 52"/>
          <p:cNvSpPr>
            <a:spLocks noGrp="1"/>
          </p:cNvSpPr>
          <p:nvPr>
            <p:ph type="body" idx="1"/>
          </p:nvPr>
        </p:nvSpPr>
        <p:spPr>
          <a:xfrm>
            <a:off x="251519" y="332656"/>
            <a:ext cx="8640962" cy="6408712"/>
          </a:xfrm>
          <a:prstGeom prst="rect">
            <a:avLst/>
          </a:prstGeom>
        </p:spPr>
        <p:txBody>
          <a:bodyPr/>
          <a:lstStyle/>
          <a:p>
            <a:pPr lvl="0">
              <a:lnSpc>
                <a:spcPct val="90000"/>
              </a:lnSpc>
              <a:spcBef>
                <a:spcPts val="600"/>
              </a:spcBef>
              <a:buSzTx/>
              <a:buNone/>
              <a:defRPr sz="1800"/>
            </a:pPr>
            <a:r>
              <a:rPr sz="2700"/>
              <a:t>В соответствии с решением заседания Координационного совета при Минрегионе России от 8 июня 2011 года законопроектные </a:t>
            </a:r>
            <a:r>
              <a:rPr sz="2700" b="1">
                <a:solidFill>
                  <a:srgbClr val="FF0000"/>
                </a:solidFill>
              </a:rPr>
              <a:t>предложения по воспрепятствованию коммерциализации саморегулирования</a:t>
            </a:r>
            <a:r>
              <a:rPr sz="2700"/>
              <a:t>, требующие первоочередной реализации, оформлены в виде проекта федерального закона и предложены для рассмотрения 14 июня 2011 года на заседании Координационного совета по взаимодействию с Национальными объединениями СРО в строительной сфере при Министерстве регионального развития РФ</a:t>
            </a:r>
          </a:p>
          <a:p>
            <a:pPr lvl="0">
              <a:lnSpc>
                <a:spcPct val="90000"/>
              </a:lnSpc>
              <a:spcBef>
                <a:spcPts val="600"/>
              </a:spcBef>
              <a:buSzTx/>
              <a:buNone/>
              <a:defRPr sz="1800"/>
            </a:pPr>
            <a:endParaRPr sz="2700"/>
          </a:p>
          <a:p>
            <a:pPr lvl="0">
              <a:lnSpc>
                <a:spcPct val="90000"/>
              </a:lnSpc>
              <a:spcBef>
                <a:spcPts val="600"/>
              </a:spcBef>
              <a:buSzTx/>
              <a:buNone/>
              <a:defRPr sz="1800"/>
            </a:pPr>
            <a:r>
              <a:rPr sz="2700"/>
              <a:t>http://www.all-sro.ru/legislation/zakonoproekti-sro/proekt-zakona-o-vnesenii-izmenenii-v-gradostroitelnii-kodeks-i-fz-o-samoreguliruemih-organizatsiyah</a:t>
            </a: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Shape 88"/>
          <p:cNvSpPr>
            <a:spLocks noGrp="1"/>
          </p:cNvSpPr>
          <p:nvPr>
            <p:ph type="body" idx="1"/>
          </p:nvPr>
        </p:nvSpPr>
        <p:spPr>
          <a:xfrm>
            <a:off x="457200" y="332656"/>
            <a:ext cx="8507288" cy="6336704"/>
          </a:xfrm>
          <a:prstGeom prst="rect">
            <a:avLst/>
          </a:prstGeom>
        </p:spPr>
        <p:txBody>
          <a:bodyPr/>
          <a:lstStyle/>
          <a:p>
            <a:pPr lvl="0">
              <a:lnSpc>
                <a:spcPct val="80000"/>
              </a:lnSpc>
              <a:spcBef>
                <a:spcPts val="500"/>
              </a:spcBef>
              <a:buSzTx/>
              <a:buNone/>
              <a:defRPr sz="1800"/>
            </a:pPr>
            <a:r>
              <a:rPr sz="2400"/>
              <a:t>ч.1 ст.55.8 ГрК РФ – индивидуальный предприниматель или юридическое лицо вправе выполнять работы, которые оказывают влияние на безопасность объектов капитального строительства, при наличии выданного саморегулируемой организацией свидетельства о допуске к таким работам.</a:t>
            </a:r>
          </a:p>
          <a:p>
            <a:pPr lvl="0">
              <a:lnSpc>
                <a:spcPct val="80000"/>
              </a:lnSpc>
              <a:spcBef>
                <a:spcPts val="500"/>
              </a:spcBef>
              <a:buSzTx/>
              <a:buNone/>
              <a:defRPr sz="1800"/>
            </a:pPr>
            <a:r>
              <a:rPr sz="2400"/>
              <a:t>В силу ч.1 ст.9.5.1 КоАП выполнение работ по инженерным изысканиям, по подготовке проектной документации, по строительству, реконструкции, капитальному ремонту объектов капитального строительства, которые оказывают влияние на безопасность объектов капитального строительства, без свидетельства о допуске к указанным видам работ, если такое свидетельство является обязательным, влечет наложение административного штрафа в размере от 40 до 50 тысяч рублей.</a:t>
            </a:r>
          </a:p>
          <a:p>
            <a:pPr lvl="0">
              <a:lnSpc>
                <a:spcPct val="80000"/>
              </a:lnSpc>
              <a:spcBef>
                <a:spcPts val="500"/>
              </a:spcBef>
              <a:buSzTx/>
              <a:buNone/>
              <a:defRPr sz="1800"/>
            </a:pPr>
            <a:r>
              <a:rPr sz="2400"/>
              <a:t>Отсутствие свидетельства – объективная сторона правонарушения – штраф (определение ВАС РФ от 14.01.2014 № ВАС-19094/13 по делу № А60-25964/2013).</a:t>
            </a:r>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Shape 90"/>
          <p:cNvSpPr>
            <a:spLocks noGrp="1"/>
          </p:cNvSpPr>
          <p:nvPr>
            <p:ph type="body" idx="1"/>
          </p:nvPr>
        </p:nvSpPr>
        <p:spPr>
          <a:xfrm>
            <a:off x="179511" y="332656"/>
            <a:ext cx="8712970" cy="6264696"/>
          </a:xfrm>
          <a:prstGeom prst="rect">
            <a:avLst/>
          </a:prstGeom>
        </p:spPr>
        <p:txBody>
          <a:bodyPr/>
          <a:lstStyle/>
          <a:p>
            <a:pPr marL="322325" lvl="0" indent="-322325" algn="ctr" defTabSz="859536">
              <a:lnSpc>
                <a:spcPct val="80000"/>
              </a:lnSpc>
              <a:spcBef>
                <a:spcPts val="400"/>
              </a:spcBef>
              <a:buSzTx/>
              <a:buNone/>
              <a:defRPr sz="1800"/>
            </a:pPr>
            <a:r>
              <a:rPr sz="2068" b="1">
                <a:solidFill>
                  <a:srgbClr val="FF0000"/>
                </a:solidFill>
              </a:rPr>
              <a:t>Правовые средства саморегулирования (по степени формализации):</a:t>
            </a:r>
            <a:endParaRPr sz="2068"/>
          </a:p>
          <a:p>
            <a:pPr marL="322325" lvl="0" indent="-322325" defTabSz="859536">
              <a:lnSpc>
                <a:spcPct val="80000"/>
              </a:lnSpc>
              <a:spcBef>
                <a:spcPts val="400"/>
              </a:spcBef>
              <a:buSzTx/>
              <a:buNone/>
              <a:defRPr sz="1800"/>
            </a:pPr>
            <a:r>
              <a:rPr sz="2068"/>
              <a:t>а) </a:t>
            </a:r>
            <a:r>
              <a:rPr sz="2068" b="1">
                <a:solidFill>
                  <a:srgbClr val="00B050"/>
                </a:solidFill>
              </a:rPr>
              <a:t>договорное саморегулирование</a:t>
            </a:r>
            <a:r>
              <a:rPr sz="2068"/>
              <a:t>, основанное на тех правовых средствах, в основе которых лежит соглашение сторон в самом широком смысле: гражданско-правовой договор и иные различного рода коллективно осуществляемые действия (бездействие) действия хозяйствующих субъектов; стандартизированные правила осуществления определенных видов деятельности, к которым присоединяются участники системы саморегулирования и контроль за соблюдением которых осуществляется самими участниками или специально создаваемой для этого организацией (но без вступления в ее члены); предпринимательские объединения, создаваемые на основании договора и без формализации путем создания юридического лица и пр.</a:t>
            </a:r>
          </a:p>
          <a:p>
            <a:pPr marL="322325" lvl="0" indent="-322325" defTabSz="859536">
              <a:lnSpc>
                <a:spcPct val="80000"/>
              </a:lnSpc>
              <a:spcBef>
                <a:spcPts val="400"/>
              </a:spcBef>
              <a:buSzTx/>
              <a:buNone/>
              <a:defRPr sz="1800"/>
            </a:pPr>
            <a:r>
              <a:rPr sz="2068"/>
              <a:t>б) </a:t>
            </a:r>
            <a:r>
              <a:rPr sz="2068" b="1">
                <a:solidFill>
                  <a:srgbClr val="00B050"/>
                </a:solidFill>
              </a:rPr>
              <a:t>создание и участие в деятельности юридических лиц </a:t>
            </a:r>
            <a:r>
              <a:rPr sz="2068"/>
              <a:t>посредством принятия корпоративных актов (учредительных документов и внутренних локальных актов организаций);</a:t>
            </a:r>
          </a:p>
          <a:p>
            <a:pPr marL="322325" lvl="0" indent="-322325" defTabSz="859536">
              <a:lnSpc>
                <a:spcPct val="80000"/>
              </a:lnSpc>
              <a:spcBef>
                <a:spcPts val="400"/>
              </a:spcBef>
              <a:buSzTx/>
              <a:buNone/>
              <a:defRPr sz="1800"/>
            </a:pPr>
            <a:r>
              <a:rPr sz="2068"/>
              <a:t>в) </a:t>
            </a:r>
            <a:r>
              <a:rPr sz="2068" b="1">
                <a:solidFill>
                  <a:srgbClr val="00B050"/>
                </a:solidFill>
              </a:rPr>
              <a:t>участие в саморегулируемых организациях </a:t>
            </a:r>
            <a:r>
              <a:rPr sz="2068"/>
              <a:t>как некоммерческих организациях, целевым образом создаваемых для разработки и установления стандартов и правил осуществления предпринимательской или профессиональной деятельности определенного вида, а также контроль за соблюдением требований указанных стандартов и правил.</a:t>
            </a:r>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Shape 92"/>
          <p:cNvSpPr>
            <a:spLocks noGrp="1"/>
          </p:cNvSpPr>
          <p:nvPr>
            <p:ph type="body" idx="1"/>
          </p:nvPr>
        </p:nvSpPr>
        <p:spPr>
          <a:xfrm>
            <a:off x="457200" y="332655"/>
            <a:ext cx="8229600" cy="6192690"/>
          </a:xfrm>
          <a:prstGeom prst="rect">
            <a:avLst/>
          </a:prstGeom>
        </p:spPr>
        <p:txBody>
          <a:bodyPr/>
          <a:lstStyle/>
          <a:p>
            <a:pPr marL="329184" lvl="0" indent="-329184" algn="ctr" defTabSz="877823">
              <a:lnSpc>
                <a:spcPct val="90000"/>
              </a:lnSpc>
              <a:buSzTx/>
              <a:buNone/>
              <a:defRPr sz="1800"/>
            </a:pPr>
            <a:r>
              <a:rPr sz="3072" b="1">
                <a:solidFill>
                  <a:srgbClr val="FF0000"/>
                </a:solidFill>
              </a:rPr>
              <a:t>Типология саморегулируемых организаций:</a:t>
            </a:r>
          </a:p>
          <a:p>
            <a:pPr marL="493775" lvl="0" indent="-493775" defTabSz="877823">
              <a:lnSpc>
                <a:spcPct val="90000"/>
              </a:lnSpc>
              <a:buFontTx/>
              <a:buAutoNum type="arabicParenR"/>
              <a:defRPr sz="1800"/>
            </a:pPr>
            <a:r>
              <a:rPr sz="3072"/>
              <a:t>СРО первого (собственно СРО) и второго (национальные объединения СРО) уровня; </a:t>
            </a:r>
          </a:p>
          <a:p>
            <a:pPr marL="493775" lvl="0" indent="-493775" defTabSz="877823">
              <a:lnSpc>
                <a:spcPct val="90000"/>
              </a:lnSpc>
              <a:buFontTx/>
              <a:buAutoNum type="arabicParenR"/>
              <a:defRPr sz="1800"/>
            </a:pPr>
            <a:r>
              <a:rPr sz="3072"/>
              <a:t>в зависимости от необходимости согласия органов власти и следующей из этого степени собственного усмотрения субъектов частного права – создаваемые в уведомительном и разрешительном порядке; </a:t>
            </a:r>
          </a:p>
          <a:p>
            <a:pPr marL="493775" lvl="0" indent="-493775" defTabSz="877823">
              <a:lnSpc>
                <a:spcPct val="90000"/>
              </a:lnSpc>
              <a:buFontTx/>
              <a:buAutoNum type="arabicParenR"/>
              <a:defRPr sz="1800"/>
            </a:pPr>
            <a:r>
              <a:rPr sz="3072"/>
              <a:t>в зависимости от приобретения права на осуществление деятельности – с обязательным и добровольным участием.</a:t>
            </a:r>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Shape 94"/>
          <p:cNvSpPr>
            <a:spLocks noGrp="1"/>
          </p:cNvSpPr>
          <p:nvPr>
            <p:ph type="body" idx="1"/>
          </p:nvPr>
        </p:nvSpPr>
        <p:spPr>
          <a:xfrm>
            <a:off x="457200" y="332655"/>
            <a:ext cx="8229600" cy="6192690"/>
          </a:xfrm>
          <a:prstGeom prst="rect">
            <a:avLst/>
          </a:prstGeom>
        </p:spPr>
        <p:txBody>
          <a:bodyPr/>
          <a:lstStyle/>
          <a:p>
            <a:pPr lvl="0">
              <a:lnSpc>
                <a:spcPct val="90000"/>
              </a:lnSpc>
              <a:spcBef>
                <a:spcPts val="600"/>
              </a:spcBef>
              <a:buSzTx/>
              <a:buNone/>
              <a:defRPr sz="1800"/>
            </a:pPr>
            <a:r>
              <a:rPr sz="2700"/>
              <a:t>Совет рынка – одна СРО на рынок электроэнергетики</a:t>
            </a:r>
          </a:p>
          <a:p>
            <a:pPr lvl="0">
              <a:lnSpc>
                <a:spcPct val="90000"/>
              </a:lnSpc>
              <a:spcBef>
                <a:spcPts val="600"/>
              </a:spcBef>
              <a:buSzTx/>
              <a:buNone/>
              <a:defRPr sz="1800"/>
            </a:pPr>
            <a:r>
              <a:rPr sz="2700"/>
              <a:t>Статус СРО – в силу закона.</a:t>
            </a:r>
          </a:p>
          <a:p>
            <a:pPr lvl="0">
              <a:lnSpc>
                <a:spcPct val="90000"/>
              </a:lnSpc>
              <a:spcBef>
                <a:spcPts val="600"/>
              </a:spcBef>
              <a:buSzTx/>
              <a:buNone/>
              <a:defRPr sz="1800"/>
            </a:pPr>
            <a:r>
              <a:rPr sz="2700"/>
              <a:t>Вопросы принятия организаций в члены Совета рынка и исключения, осуществления контроля за соблюдением правил и регламентов оптового рынка решаются Наблюдательным советом.</a:t>
            </a:r>
          </a:p>
          <a:p>
            <a:pPr lvl="0">
              <a:lnSpc>
                <a:spcPct val="90000"/>
              </a:lnSpc>
              <a:spcBef>
                <a:spcPts val="600"/>
              </a:spcBef>
              <a:buSzTx/>
              <a:buNone/>
              <a:defRPr sz="1800"/>
            </a:pPr>
            <a:r>
              <a:rPr sz="2700"/>
              <a:t>В состав Наблюдательного Совета входят: </a:t>
            </a:r>
          </a:p>
          <a:p>
            <a:pPr lvl="0">
              <a:lnSpc>
                <a:spcPct val="90000"/>
              </a:lnSpc>
              <a:spcBef>
                <a:spcPts val="600"/>
              </a:spcBef>
              <a:buSzTx/>
              <a:buNone/>
              <a:defRPr sz="1800"/>
            </a:pPr>
            <a:r>
              <a:rPr sz="2700"/>
              <a:t>восемь представителей, уполномоченных Правительством РФ; </a:t>
            </a:r>
          </a:p>
          <a:p>
            <a:pPr lvl="0">
              <a:lnSpc>
                <a:spcPct val="90000"/>
              </a:lnSpc>
              <a:spcBef>
                <a:spcPts val="600"/>
              </a:spcBef>
              <a:buSzTx/>
              <a:buNone/>
              <a:defRPr sz="1800"/>
            </a:pPr>
            <a:r>
              <a:rPr sz="2700"/>
              <a:t>по пять представителей продавцов и покупателей электрической энергии; </a:t>
            </a:r>
          </a:p>
          <a:p>
            <a:pPr lvl="0">
              <a:lnSpc>
                <a:spcPct val="90000"/>
              </a:lnSpc>
              <a:spcBef>
                <a:spcPts val="600"/>
              </a:spcBef>
              <a:buSzTx/>
              <a:buNone/>
              <a:defRPr sz="1800"/>
            </a:pPr>
            <a:r>
              <a:rPr sz="2700"/>
              <a:t>четыре представителя организаций коммерческой и технологической инфраструктур. </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 presetClass="entr" presetSubtype="4" fill="hold" grpId="1" nodeType="clickEffect">
                                  <p:stCondLst>
                                    <p:cond delay="0"/>
                                  </p:stCondLst>
                                  <p:iterate>
                                    <p:tmAbs val="0"/>
                                  </p:iterate>
                                  <p:childTnLst>
                                    <p:set>
                                      <p:cBhvr>
                                        <p:cTn id="6" fill="hold"/>
                                        <p:tgtEl>
                                          <p:spTgt spid="94">
                                            <p:bg/>
                                          </p:spTgt>
                                        </p:tgtEl>
                                        <p:attrNameLst>
                                          <p:attrName>style.visibility</p:attrName>
                                        </p:attrNameLst>
                                      </p:cBhvr>
                                      <p:to>
                                        <p:strVal val="visible"/>
                                      </p:to>
                                    </p:set>
                                    <p:anim calcmode="lin" valueType="num">
                                      <p:cBhvr>
                                        <p:cTn id="7" dur="500" fill="hold"/>
                                        <p:tgtEl>
                                          <p:spTgt spid="94">
                                            <p:bg/>
                                          </p:spTgt>
                                        </p:tgtEl>
                                        <p:attrNameLst>
                                          <p:attrName>ppt_x</p:attrName>
                                        </p:attrNameLst>
                                      </p:cBhvr>
                                      <p:tavLst>
                                        <p:tav tm="0">
                                          <p:val>
                                            <p:strVal val="#ppt_x"/>
                                          </p:val>
                                        </p:tav>
                                        <p:tav tm="100000">
                                          <p:val>
                                            <p:strVal val="#ppt_x"/>
                                          </p:val>
                                        </p:tav>
                                      </p:tavLst>
                                    </p:anim>
                                    <p:anim calcmode="lin" valueType="num">
                                      <p:cBhvr>
                                        <p:cTn id="8" dur="500" fill="hold"/>
                                        <p:tgtEl>
                                          <p:spTgt spid="94">
                                            <p:bg/>
                                          </p:spTgt>
                                        </p:tgtEl>
                                        <p:attrNameLst>
                                          <p:attrName>ppt_y</p:attrName>
                                        </p:attrNameLst>
                                      </p:cBhvr>
                                      <p:tavLst>
                                        <p:tav tm="0">
                                          <p:val>
                                            <p:strVal val="1+#ppt_h/2"/>
                                          </p:val>
                                        </p:tav>
                                        <p:tav tm="100000">
                                          <p:val>
                                            <p:strVal val="#ppt_y"/>
                                          </p:val>
                                        </p:tav>
                                      </p:tavLst>
                                    </p:anim>
                                  </p:childTnLst>
                                </p:cTn>
                              </p:par>
                              <p:par>
                                <p:cTn id="9" presetID="2" presetClass="entr" presetSubtype="4" fill="hold" grpId="1">
                                  <p:stCondLst>
                                    <p:cond delay="0"/>
                                  </p:stCondLst>
                                  <p:iterate>
                                    <p:tmAbs val="0"/>
                                  </p:iterate>
                                  <p:childTnLst>
                                    <p:set>
                                      <p:cBhvr>
                                        <p:cTn id="10" fill="hold"/>
                                        <p:tgtEl>
                                          <p:spTgt spid="94">
                                            <p:txEl>
                                              <p:pRg st="0" end="0"/>
                                            </p:txEl>
                                          </p:spTgt>
                                        </p:tgtEl>
                                        <p:attrNameLst>
                                          <p:attrName>style.visibility</p:attrName>
                                        </p:attrNameLst>
                                      </p:cBhvr>
                                      <p:to>
                                        <p:strVal val="visible"/>
                                      </p:to>
                                    </p:set>
                                    <p:anim calcmode="lin" valueType="num">
                                      <p:cBhvr>
                                        <p:cTn id="11" dur="500" fill="hold"/>
                                        <p:tgtEl>
                                          <p:spTgt spid="94">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9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1" nodeType="clickEffect">
                                  <p:stCondLst>
                                    <p:cond delay="0"/>
                                  </p:stCondLst>
                                  <p:iterate>
                                    <p:tmAbs val="0"/>
                                  </p:iterate>
                                  <p:childTnLst>
                                    <p:set>
                                      <p:cBhvr>
                                        <p:cTn id="16" fill="hold"/>
                                        <p:tgtEl>
                                          <p:spTgt spid="94">
                                            <p:txEl>
                                              <p:pRg st="1" end="1"/>
                                            </p:txEl>
                                          </p:spTgt>
                                        </p:tgtEl>
                                        <p:attrNameLst>
                                          <p:attrName>style.visibility</p:attrName>
                                        </p:attrNameLst>
                                      </p:cBhvr>
                                      <p:to>
                                        <p:strVal val="visible"/>
                                      </p:to>
                                    </p:set>
                                    <p:anim calcmode="lin" valueType="num">
                                      <p:cBhvr>
                                        <p:cTn id="17" dur="500" fill="hold"/>
                                        <p:tgtEl>
                                          <p:spTgt spid="94">
                                            <p:txEl>
                                              <p:pRg st="1" end="1"/>
                                            </p:txEl>
                                          </p:spTgt>
                                        </p:tgtEl>
                                        <p:attrNameLst>
                                          <p:attrName>ppt_x</p:attrName>
                                        </p:attrNameLst>
                                      </p:cBhvr>
                                      <p:tavLst>
                                        <p:tav tm="0">
                                          <p:val>
                                            <p:strVal val="#ppt_x"/>
                                          </p:val>
                                        </p:tav>
                                        <p:tav tm="100000">
                                          <p:val>
                                            <p:strVal val="#ppt_x"/>
                                          </p:val>
                                        </p:tav>
                                      </p:tavLst>
                                    </p:anim>
                                    <p:anim calcmode="lin" valueType="num">
                                      <p:cBhvr>
                                        <p:cTn id="18" dur="500" fill="hold"/>
                                        <p:tgtEl>
                                          <p:spTgt spid="9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1" nodeType="clickEffect">
                                  <p:stCondLst>
                                    <p:cond delay="0"/>
                                  </p:stCondLst>
                                  <p:iterate>
                                    <p:tmAbs val="0"/>
                                  </p:iterate>
                                  <p:childTnLst>
                                    <p:set>
                                      <p:cBhvr>
                                        <p:cTn id="22" fill="hold"/>
                                        <p:tgtEl>
                                          <p:spTgt spid="94">
                                            <p:txEl>
                                              <p:pRg st="2" end="2"/>
                                            </p:txEl>
                                          </p:spTgt>
                                        </p:tgtEl>
                                        <p:attrNameLst>
                                          <p:attrName>style.visibility</p:attrName>
                                        </p:attrNameLst>
                                      </p:cBhvr>
                                      <p:to>
                                        <p:strVal val="visible"/>
                                      </p:to>
                                    </p:set>
                                    <p:anim calcmode="lin" valueType="num">
                                      <p:cBhvr>
                                        <p:cTn id="23" dur="500" fill="hold"/>
                                        <p:tgtEl>
                                          <p:spTgt spid="94">
                                            <p:txEl>
                                              <p:pRg st="2" end="2"/>
                                            </p:txEl>
                                          </p:spTgt>
                                        </p:tgtEl>
                                        <p:attrNameLst>
                                          <p:attrName>ppt_x</p:attrName>
                                        </p:attrNameLst>
                                      </p:cBhvr>
                                      <p:tavLst>
                                        <p:tav tm="0">
                                          <p:val>
                                            <p:strVal val="#ppt_x"/>
                                          </p:val>
                                        </p:tav>
                                        <p:tav tm="100000">
                                          <p:val>
                                            <p:strVal val="#ppt_x"/>
                                          </p:val>
                                        </p:tav>
                                      </p:tavLst>
                                    </p:anim>
                                    <p:anim calcmode="lin" valueType="num">
                                      <p:cBhvr>
                                        <p:cTn id="24" dur="500" fill="hold"/>
                                        <p:tgtEl>
                                          <p:spTgt spid="9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1" nodeType="clickEffect">
                                  <p:stCondLst>
                                    <p:cond delay="0"/>
                                  </p:stCondLst>
                                  <p:iterate>
                                    <p:tmAbs val="0"/>
                                  </p:iterate>
                                  <p:childTnLst>
                                    <p:set>
                                      <p:cBhvr>
                                        <p:cTn id="28" fill="hold"/>
                                        <p:tgtEl>
                                          <p:spTgt spid="94">
                                            <p:txEl>
                                              <p:pRg st="3" end="3"/>
                                            </p:txEl>
                                          </p:spTgt>
                                        </p:tgtEl>
                                        <p:attrNameLst>
                                          <p:attrName>style.visibility</p:attrName>
                                        </p:attrNameLst>
                                      </p:cBhvr>
                                      <p:to>
                                        <p:strVal val="visible"/>
                                      </p:to>
                                    </p:set>
                                    <p:anim calcmode="lin" valueType="num">
                                      <p:cBhvr>
                                        <p:cTn id="29" dur="500" fill="hold"/>
                                        <p:tgtEl>
                                          <p:spTgt spid="94">
                                            <p:txEl>
                                              <p:pRg st="3" end="3"/>
                                            </p:txEl>
                                          </p:spTgt>
                                        </p:tgtEl>
                                        <p:attrNameLst>
                                          <p:attrName>ppt_x</p:attrName>
                                        </p:attrNameLst>
                                      </p:cBhvr>
                                      <p:tavLst>
                                        <p:tav tm="0">
                                          <p:val>
                                            <p:strVal val="#ppt_x"/>
                                          </p:val>
                                        </p:tav>
                                        <p:tav tm="100000">
                                          <p:val>
                                            <p:strVal val="#ppt_x"/>
                                          </p:val>
                                        </p:tav>
                                      </p:tavLst>
                                    </p:anim>
                                    <p:anim calcmode="lin" valueType="num">
                                      <p:cBhvr>
                                        <p:cTn id="30" dur="500" fill="hold"/>
                                        <p:tgtEl>
                                          <p:spTgt spid="9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1" nodeType="clickEffect">
                                  <p:stCondLst>
                                    <p:cond delay="0"/>
                                  </p:stCondLst>
                                  <p:iterate>
                                    <p:tmAbs val="0"/>
                                  </p:iterate>
                                  <p:childTnLst>
                                    <p:set>
                                      <p:cBhvr>
                                        <p:cTn id="34" fill="hold"/>
                                        <p:tgtEl>
                                          <p:spTgt spid="94">
                                            <p:txEl>
                                              <p:pRg st="4" end="4"/>
                                            </p:txEl>
                                          </p:spTgt>
                                        </p:tgtEl>
                                        <p:attrNameLst>
                                          <p:attrName>style.visibility</p:attrName>
                                        </p:attrNameLst>
                                      </p:cBhvr>
                                      <p:to>
                                        <p:strVal val="visible"/>
                                      </p:to>
                                    </p:set>
                                    <p:anim calcmode="lin" valueType="num">
                                      <p:cBhvr>
                                        <p:cTn id="35" dur="500" fill="hold"/>
                                        <p:tgtEl>
                                          <p:spTgt spid="94">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9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1" nodeType="clickEffect">
                                  <p:stCondLst>
                                    <p:cond delay="0"/>
                                  </p:stCondLst>
                                  <p:iterate>
                                    <p:tmAbs val="0"/>
                                  </p:iterate>
                                  <p:childTnLst>
                                    <p:set>
                                      <p:cBhvr>
                                        <p:cTn id="40" fill="hold"/>
                                        <p:tgtEl>
                                          <p:spTgt spid="94">
                                            <p:txEl>
                                              <p:pRg st="5" end="5"/>
                                            </p:txEl>
                                          </p:spTgt>
                                        </p:tgtEl>
                                        <p:attrNameLst>
                                          <p:attrName>style.visibility</p:attrName>
                                        </p:attrNameLst>
                                      </p:cBhvr>
                                      <p:to>
                                        <p:strVal val="visible"/>
                                      </p:to>
                                    </p:set>
                                    <p:anim calcmode="lin" valueType="num">
                                      <p:cBhvr>
                                        <p:cTn id="41" dur="500" fill="hold"/>
                                        <p:tgtEl>
                                          <p:spTgt spid="94">
                                            <p:txEl>
                                              <p:pRg st="5" end="5"/>
                                            </p:txEl>
                                          </p:spTgt>
                                        </p:tgtEl>
                                        <p:attrNameLst>
                                          <p:attrName>ppt_x</p:attrName>
                                        </p:attrNameLst>
                                      </p:cBhvr>
                                      <p:tavLst>
                                        <p:tav tm="0">
                                          <p:val>
                                            <p:strVal val="#ppt_x"/>
                                          </p:val>
                                        </p:tav>
                                        <p:tav tm="100000">
                                          <p:val>
                                            <p:strVal val="#ppt_x"/>
                                          </p:val>
                                        </p:tav>
                                      </p:tavLst>
                                    </p:anim>
                                    <p:anim calcmode="lin" valueType="num">
                                      <p:cBhvr>
                                        <p:cTn id="42" dur="500" fill="hold"/>
                                        <p:tgtEl>
                                          <p:spTgt spid="9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1" nodeType="clickEffect">
                                  <p:stCondLst>
                                    <p:cond delay="0"/>
                                  </p:stCondLst>
                                  <p:iterate>
                                    <p:tmAbs val="0"/>
                                  </p:iterate>
                                  <p:childTnLst>
                                    <p:set>
                                      <p:cBhvr>
                                        <p:cTn id="46" fill="hold"/>
                                        <p:tgtEl>
                                          <p:spTgt spid="94">
                                            <p:txEl>
                                              <p:pRg st="6" end="6"/>
                                            </p:txEl>
                                          </p:spTgt>
                                        </p:tgtEl>
                                        <p:attrNameLst>
                                          <p:attrName>style.visibility</p:attrName>
                                        </p:attrNameLst>
                                      </p:cBhvr>
                                      <p:to>
                                        <p:strVal val="visible"/>
                                      </p:to>
                                    </p:set>
                                    <p:anim calcmode="lin" valueType="num">
                                      <p:cBhvr>
                                        <p:cTn id="47" dur="500" fill="hold"/>
                                        <p:tgtEl>
                                          <p:spTgt spid="94">
                                            <p:txEl>
                                              <p:pRg st="6" end="6"/>
                                            </p:txEl>
                                          </p:spTgt>
                                        </p:tgtEl>
                                        <p:attrNameLst>
                                          <p:attrName>ppt_x</p:attrName>
                                        </p:attrNameLst>
                                      </p:cBhvr>
                                      <p:tavLst>
                                        <p:tav tm="0">
                                          <p:val>
                                            <p:strVal val="#ppt_x"/>
                                          </p:val>
                                        </p:tav>
                                        <p:tav tm="100000">
                                          <p:val>
                                            <p:strVal val="#ppt_x"/>
                                          </p:val>
                                        </p:tav>
                                      </p:tavLst>
                                    </p:anim>
                                    <p:anim calcmode="lin" valueType="num">
                                      <p:cBhvr>
                                        <p:cTn id="48" dur="500" fill="hold"/>
                                        <p:tgtEl>
                                          <p:spTgt spid="9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 grpId="1" build="p" animBg="1" advAuto="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Shape 96"/>
          <p:cNvSpPr>
            <a:spLocks noGrp="1"/>
          </p:cNvSpPr>
          <p:nvPr>
            <p:ph type="body" idx="1"/>
          </p:nvPr>
        </p:nvSpPr>
        <p:spPr>
          <a:xfrm>
            <a:off x="457200" y="332655"/>
            <a:ext cx="8229600" cy="6192690"/>
          </a:xfrm>
          <a:prstGeom prst="rect">
            <a:avLst/>
          </a:prstGeom>
        </p:spPr>
        <p:txBody>
          <a:bodyPr/>
          <a:lstStyle/>
          <a:p>
            <a:pPr lvl="0">
              <a:lnSpc>
                <a:spcPct val="80000"/>
              </a:lnSpc>
              <a:spcBef>
                <a:spcPts val="400"/>
              </a:spcBef>
              <a:buSzTx/>
              <a:buNone/>
              <a:defRPr sz="1800"/>
            </a:pPr>
            <a:r>
              <a:rPr sz="2000"/>
              <a:t>Пункт 1 ст.53 ГК РФ. Органы юридического лица</a:t>
            </a:r>
          </a:p>
          <a:p>
            <a:pPr lvl="0">
              <a:lnSpc>
                <a:spcPct val="80000"/>
              </a:lnSpc>
              <a:spcBef>
                <a:spcPts val="400"/>
              </a:spcBef>
              <a:buSzTx/>
              <a:buNone/>
              <a:defRPr sz="1800"/>
            </a:pPr>
            <a:r>
              <a:rPr sz="2000"/>
              <a:t>Юридическое лицо приобретает гражданские права и принимает на себя гражданские обязанности через свои органы, действующие </a:t>
            </a:r>
            <a:r>
              <a:rPr sz="2000" b="1" u="sng">
                <a:solidFill>
                  <a:srgbClr val="FF0000"/>
                </a:solidFill>
              </a:rPr>
              <a:t>от его имени </a:t>
            </a:r>
            <a:r>
              <a:rPr sz="2000" b="1">
                <a:hlinkClick r:id="rId2"/>
              </a:rPr>
              <a:t>(пункт 1 статьи 182)</a:t>
            </a:r>
            <a:r>
              <a:rPr sz="2000"/>
              <a:t> в соответствии с законом, иными правовыми актами и учредительным документом.</a:t>
            </a:r>
          </a:p>
          <a:p>
            <a:pPr lvl="0">
              <a:lnSpc>
                <a:spcPct val="80000"/>
              </a:lnSpc>
              <a:spcBef>
                <a:spcPts val="400"/>
              </a:spcBef>
              <a:buSzTx/>
              <a:buNone/>
              <a:defRPr sz="1800"/>
            </a:pPr>
            <a:endParaRPr sz="2000"/>
          </a:p>
          <a:p>
            <a:pPr lvl="0">
              <a:lnSpc>
                <a:spcPct val="80000"/>
              </a:lnSpc>
              <a:spcBef>
                <a:spcPts val="400"/>
              </a:spcBef>
              <a:buSzTx/>
              <a:buNone/>
              <a:defRPr sz="1800"/>
            </a:pPr>
            <a:r>
              <a:rPr sz="2000"/>
              <a:t>Пункт 1 ст.182 ГК РФ:</a:t>
            </a:r>
          </a:p>
          <a:p>
            <a:pPr lvl="0">
              <a:lnSpc>
                <a:spcPct val="80000"/>
              </a:lnSpc>
              <a:spcBef>
                <a:spcPts val="400"/>
              </a:spcBef>
              <a:buSzTx/>
              <a:buNone/>
              <a:defRPr sz="1800"/>
            </a:pPr>
            <a:r>
              <a:rPr sz="2000" u="sng"/>
              <a:t>Сделка</a:t>
            </a:r>
            <a:r>
              <a:rPr sz="2000"/>
              <a:t>, совершенная </a:t>
            </a:r>
            <a:r>
              <a:rPr sz="2000" u="sng"/>
              <a:t>одним лицом</a:t>
            </a:r>
            <a:r>
              <a:rPr sz="2000"/>
              <a:t> (представителем) </a:t>
            </a:r>
            <a:r>
              <a:rPr sz="2000" u="sng"/>
              <a:t>от имени другого лица</a:t>
            </a:r>
            <a:r>
              <a:rPr sz="2000"/>
              <a:t> (представляемого) в силу полномочия, основанного на доверенности, указании закона либо акте уполномоченного на то государственного органа или органа местного самоуправления, непосредственно создает, изменяет и прекращает гражданские права и обязанности представляемого.</a:t>
            </a:r>
          </a:p>
          <a:p>
            <a:pPr lvl="0">
              <a:lnSpc>
                <a:spcPct val="80000"/>
              </a:lnSpc>
              <a:spcBef>
                <a:spcPts val="400"/>
              </a:spcBef>
              <a:buSzTx/>
              <a:buNone/>
              <a:defRPr sz="1800"/>
            </a:pPr>
            <a:r>
              <a:rPr sz="2000"/>
              <a:t>Полномочие может также явствовать из обстановки, в которой действует представитель (продавец в розничной торговле, кассир и т.п.).</a:t>
            </a:r>
          </a:p>
          <a:p>
            <a:pPr lvl="0">
              <a:lnSpc>
                <a:spcPct val="80000"/>
              </a:lnSpc>
              <a:spcBef>
                <a:spcPts val="400"/>
              </a:spcBef>
              <a:buSzTx/>
              <a:buNone/>
              <a:defRPr sz="1800"/>
            </a:pPr>
            <a:endParaRPr sz="2000"/>
          </a:p>
          <a:p>
            <a:pPr lvl="0">
              <a:lnSpc>
                <a:spcPct val="80000"/>
              </a:lnSpc>
              <a:spcBef>
                <a:spcPts val="400"/>
              </a:spcBef>
              <a:buSzTx/>
              <a:buNone/>
              <a:defRPr sz="1800"/>
            </a:pPr>
            <a:r>
              <a:rPr sz="2000"/>
              <a:t>Почему только п.1 ст.182, а не вся глава или применение норм о представительстве? </a:t>
            </a:r>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 name="Shape 98"/>
          <p:cNvSpPr>
            <a:spLocks noGrp="1"/>
          </p:cNvSpPr>
          <p:nvPr>
            <p:ph type="body" idx="1"/>
          </p:nvPr>
        </p:nvSpPr>
        <p:spPr>
          <a:xfrm>
            <a:off x="457200" y="332655"/>
            <a:ext cx="8229600" cy="6192690"/>
          </a:xfrm>
          <a:prstGeom prst="rect">
            <a:avLst/>
          </a:prstGeom>
        </p:spPr>
        <p:txBody>
          <a:bodyPr/>
          <a:lstStyle/>
          <a:p>
            <a:pPr marL="339470" lvl="0" indent="-339470" defTabSz="905255">
              <a:lnSpc>
                <a:spcPct val="90000"/>
              </a:lnSpc>
              <a:buSzTx/>
              <a:buNone/>
              <a:defRPr sz="1800"/>
            </a:pPr>
            <a:r>
              <a:rPr sz="3168"/>
              <a:t>Кто представляет ЮЛ при множественности директоров в отношениях с публичной властью (налоговые, таможенные и иные отношения)? </a:t>
            </a:r>
          </a:p>
          <a:p>
            <a:pPr marL="339470" lvl="0" indent="-339470" defTabSz="905255">
              <a:lnSpc>
                <a:spcPct val="90000"/>
              </a:lnSpc>
              <a:buSzTx/>
              <a:buNone/>
              <a:defRPr sz="1800"/>
            </a:pPr>
            <a:r>
              <a:rPr sz="3168"/>
              <a:t>Применяются ли указанные в реестре распределения полномочий и связки тут? </a:t>
            </a:r>
          </a:p>
          <a:p>
            <a:pPr marL="339470" lvl="0" indent="-339470" defTabSz="905255">
              <a:lnSpc>
                <a:spcPct val="90000"/>
              </a:lnSpc>
              <a:buSzTx/>
              <a:buNone/>
              <a:defRPr sz="1800"/>
            </a:pPr>
            <a:r>
              <a:rPr sz="3168"/>
              <a:t>Кто несет административную ответственность за правонарушения? </a:t>
            </a:r>
          </a:p>
          <a:p>
            <a:pPr marL="339470" lvl="0" indent="-339470" defTabSz="905255">
              <a:lnSpc>
                <a:spcPct val="90000"/>
              </a:lnSpc>
              <a:buSzTx/>
              <a:buNone/>
              <a:defRPr sz="1800"/>
            </a:pPr>
            <a:r>
              <a:rPr sz="3168"/>
              <a:t>Кто выступает представителем администрации в трудовых отношениях и вправе давать обязательные указания сотрудникам? </a:t>
            </a:r>
          </a:p>
        </p:txBody>
      </p:sp>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Shape 100"/>
          <p:cNvSpPr>
            <a:spLocks noGrp="1"/>
          </p:cNvSpPr>
          <p:nvPr>
            <p:ph type="body" idx="1"/>
          </p:nvPr>
        </p:nvSpPr>
        <p:spPr>
          <a:xfrm>
            <a:off x="457200" y="332655"/>
            <a:ext cx="8229600" cy="6192690"/>
          </a:xfrm>
          <a:prstGeom prst="rect">
            <a:avLst/>
          </a:prstGeom>
        </p:spPr>
        <p:txBody>
          <a:bodyPr/>
          <a:lstStyle/>
          <a:p>
            <a:pPr lvl="0">
              <a:buSzTx/>
              <a:buNone/>
              <a:defRPr sz="1800"/>
            </a:pPr>
            <a:r>
              <a:rPr sz="3200"/>
              <a:t>Вопрос 1: Если ЮЛ совершило сделку со своим директором, то сделка оспорима как сделка с заинтересованностью или ничтожна как сделка, совершенная между представителем и представляемым  в лице этого представителя на основании п.3 ст.182 ГК (в ред до 01.09.2013)?</a:t>
            </a:r>
          </a:p>
          <a:p>
            <a:pPr lvl="0">
              <a:buSzTx/>
              <a:buNone/>
              <a:defRPr sz="1800"/>
            </a:pPr>
            <a:r>
              <a:rPr sz="3200"/>
              <a:t>После 01.09.2014:</a:t>
            </a:r>
          </a:p>
          <a:p>
            <a:pPr lvl="0">
              <a:buSzTx/>
              <a:buNone/>
              <a:defRPr sz="1800"/>
            </a:pPr>
            <a:r>
              <a:rPr sz="3200"/>
              <a:t>ГД – представитель ЮЛ</a:t>
            </a:r>
          </a:p>
          <a:p>
            <a:pPr lvl="0">
              <a:buSzTx/>
              <a:buNone/>
              <a:defRPr sz="1800"/>
            </a:pPr>
            <a:r>
              <a:rPr sz="3200"/>
              <a:t>Теперь сделки не ничтожны, а оспоримы.</a:t>
            </a:r>
          </a:p>
          <a:p>
            <a:pPr lvl="0">
              <a:buSzTx/>
              <a:buNone/>
              <a:defRPr sz="1800"/>
            </a:pPr>
            <a:r>
              <a:rPr sz="3200"/>
              <a:t>«Сделки в отношении себя лично».</a:t>
            </a:r>
          </a:p>
        </p:txBody>
      </p:sp>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 name="Shape 102"/>
          <p:cNvSpPr>
            <a:spLocks noGrp="1"/>
          </p:cNvSpPr>
          <p:nvPr>
            <p:ph type="body" idx="1"/>
          </p:nvPr>
        </p:nvSpPr>
        <p:spPr>
          <a:xfrm>
            <a:off x="457200" y="332655"/>
            <a:ext cx="8435280" cy="6192690"/>
          </a:xfrm>
          <a:prstGeom prst="rect">
            <a:avLst/>
          </a:prstGeom>
        </p:spPr>
        <p:txBody>
          <a:bodyPr/>
          <a:lstStyle/>
          <a:p>
            <a:pPr lvl="0">
              <a:lnSpc>
                <a:spcPct val="80000"/>
              </a:lnSpc>
              <a:spcBef>
                <a:spcPts val="400"/>
              </a:spcBef>
              <a:buSzTx/>
              <a:buNone/>
              <a:defRPr sz="1800"/>
            </a:pPr>
            <a:r>
              <a:rPr sz="1700"/>
              <a:t>Вопрос 2: если сделку совершило лицо, выдававшее за ГД, но не являющееся таковым? Сделка ничтожна или последствия возникают у лжеГД?</a:t>
            </a:r>
          </a:p>
          <a:p>
            <a:pPr lvl="0">
              <a:lnSpc>
                <a:spcPct val="80000"/>
              </a:lnSpc>
              <a:spcBef>
                <a:spcPts val="400"/>
              </a:spcBef>
              <a:buSzTx/>
              <a:buNone/>
              <a:defRPr sz="1800"/>
            </a:pPr>
            <a:r>
              <a:rPr sz="1700"/>
              <a:t> </a:t>
            </a:r>
          </a:p>
          <a:p>
            <a:pPr lvl="0">
              <a:lnSpc>
                <a:spcPct val="80000"/>
              </a:lnSpc>
              <a:spcBef>
                <a:spcPts val="400"/>
              </a:spcBef>
              <a:buSzTx/>
              <a:buNone/>
              <a:defRPr sz="1800"/>
            </a:pPr>
            <a:r>
              <a:rPr sz="1700"/>
              <a:t>До 01.09 суды руководствовались ст. 168 или174 ГК РФ, что следовало из п.2 Постановления Пленума ВАС РФ от 14.05.1998 N 9 "О некоторых вопросах применения статьи 174 Гражданского кодекса Российской Федерации при реализации органами юридических лиц полномочий на совершение сделок"</a:t>
            </a:r>
          </a:p>
          <a:p>
            <a:pPr lvl="0">
              <a:lnSpc>
                <a:spcPct val="80000"/>
              </a:lnSpc>
              <a:spcBef>
                <a:spcPts val="400"/>
              </a:spcBef>
              <a:buSzTx/>
              <a:buNone/>
              <a:defRPr sz="1800"/>
            </a:pPr>
            <a:r>
              <a:rPr sz="1700"/>
              <a:t>2. Если полномочия органа юридического лица определены в учредительных документах в соответствии с требованиями иного правового акта, принятого до введения в действие части первой Гражданского кодекса Российской Федерации, и орган юридического лица совершил сделку за пределами установленных полномочий, статья 174 не применяется. При оценке этих правоотношений следует исходить из положений статьи 168.</a:t>
            </a:r>
          </a:p>
          <a:p>
            <a:pPr lvl="0">
              <a:lnSpc>
                <a:spcPct val="80000"/>
              </a:lnSpc>
              <a:spcBef>
                <a:spcPts val="400"/>
              </a:spcBef>
              <a:buSzTx/>
              <a:buNone/>
              <a:defRPr sz="1800"/>
            </a:pPr>
            <a:r>
              <a:rPr sz="1700"/>
              <a:t>В случаях, когда сделка совершена органом юридического лица в соответствии с полномочиями, установленными иным правовым актом, при наличии ограничений в учредительных документах подлежит применению ст.174 Кодекса.</a:t>
            </a:r>
          </a:p>
          <a:p>
            <a:pPr lvl="0">
              <a:lnSpc>
                <a:spcPct val="80000"/>
              </a:lnSpc>
              <a:spcBef>
                <a:spcPts val="400"/>
              </a:spcBef>
              <a:buSzTx/>
              <a:buNone/>
              <a:defRPr sz="1800"/>
            </a:pPr>
            <a:r>
              <a:rPr sz="1700"/>
              <a:t>Однако разнобой был: пост.ФАС ПО от 27.04.2012 №А55-16533/2011 – 168 ГК РФ, пост.ФАС МО от 25.04.2012 А40-14153/11-14-116 – 174 ГК РФ.</a:t>
            </a:r>
          </a:p>
          <a:p>
            <a:pPr lvl="0">
              <a:lnSpc>
                <a:spcPct val="80000"/>
              </a:lnSpc>
              <a:spcBef>
                <a:spcPts val="400"/>
              </a:spcBef>
              <a:buSzTx/>
              <a:buNone/>
              <a:defRPr sz="1800"/>
            </a:pPr>
            <a:r>
              <a:rPr sz="1700"/>
              <a:t> </a:t>
            </a:r>
          </a:p>
          <a:p>
            <a:pPr lvl="0">
              <a:lnSpc>
                <a:spcPct val="80000"/>
              </a:lnSpc>
              <a:spcBef>
                <a:spcPts val="400"/>
              </a:spcBef>
              <a:buSzTx/>
              <a:buNone/>
              <a:defRPr sz="1800"/>
            </a:pPr>
            <a:r>
              <a:rPr sz="1700"/>
              <a:t>После 01.09.2014:</a:t>
            </a:r>
          </a:p>
          <a:p>
            <a:pPr lvl="0">
              <a:lnSpc>
                <a:spcPct val="80000"/>
              </a:lnSpc>
              <a:spcBef>
                <a:spcPts val="400"/>
              </a:spcBef>
              <a:buSzTx/>
              <a:buNone/>
              <a:defRPr sz="1800"/>
            </a:pPr>
            <a:r>
              <a:rPr sz="1700"/>
              <a:t>- Если лжеГД внесен в ЕГРЮЛ, то сделка законна, пока ЮЛ не докажет, что сведения в ЕГРЮЛ внесены помимо воли ЮЛ. </a:t>
            </a:r>
          </a:p>
          <a:p>
            <a:pPr lvl="0">
              <a:lnSpc>
                <a:spcPct val="80000"/>
              </a:lnSpc>
              <a:spcBef>
                <a:spcPts val="400"/>
              </a:spcBef>
              <a:buSzTx/>
              <a:buNone/>
              <a:defRPr sz="1800"/>
            </a:pPr>
            <a:r>
              <a:rPr sz="1700"/>
              <a:t>ЕГРЮЛ – принцип публичной достоверности.</a:t>
            </a:r>
          </a:p>
        </p:txBody>
      </p:sp>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Shape 104"/>
          <p:cNvSpPr>
            <a:spLocks noGrp="1"/>
          </p:cNvSpPr>
          <p:nvPr>
            <p:ph type="body" idx="1"/>
          </p:nvPr>
        </p:nvSpPr>
        <p:spPr>
          <a:xfrm>
            <a:off x="457200" y="332655"/>
            <a:ext cx="8229600" cy="6192690"/>
          </a:xfrm>
          <a:prstGeom prst="rect">
            <a:avLst/>
          </a:prstGeom>
        </p:spPr>
        <p:txBody>
          <a:bodyPr/>
          <a:lstStyle/>
          <a:p>
            <a:pPr lvl="0">
              <a:lnSpc>
                <a:spcPct val="90000"/>
              </a:lnSpc>
              <a:spcBef>
                <a:spcPts val="600"/>
              </a:spcBef>
              <a:buSzTx/>
              <a:buNone/>
              <a:defRPr sz="1800"/>
            </a:pPr>
            <a:r>
              <a:rPr sz="2700"/>
              <a:t>Вопрос 3: Если ГД – представитель ЮЛ, то влечет ли это применение положений о представительстве?</a:t>
            </a:r>
          </a:p>
          <a:p>
            <a:pPr lvl="0">
              <a:lnSpc>
                <a:spcPct val="90000"/>
              </a:lnSpc>
              <a:spcBef>
                <a:spcPts val="600"/>
              </a:spcBef>
              <a:buSzTx/>
              <a:buNone/>
              <a:defRPr sz="1800"/>
            </a:pPr>
            <a:r>
              <a:rPr sz="2700"/>
              <a:t>В частности,  применение правил о передоверии к доверенности, выдаваемой ГД?</a:t>
            </a:r>
          </a:p>
          <a:p>
            <a:pPr lvl="0">
              <a:lnSpc>
                <a:spcPct val="90000"/>
              </a:lnSpc>
              <a:spcBef>
                <a:spcPts val="600"/>
              </a:spcBef>
              <a:buSzTx/>
              <a:buNone/>
              <a:defRPr sz="1800"/>
            </a:pPr>
            <a:r>
              <a:rPr sz="2700"/>
              <a:t>Нет, т.к. передоверие – п.1 ст.187 «Лицо, которому выдана доверенность… может передоверить их совершение другому лицу,…».</a:t>
            </a:r>
          </a:p>
          <a:p>
            <a:pPr lvl="0">
              <a:lnSpc>
                <a:spcPct val="90000"/>
              </a:lnSpc>
              <a:spcBef>
                <a:spcPts val="600"/>
              </a:spcBef>
              <a:buSzTx/>
              <a:buNone/>
              <a:defRPr sz="1800"/>
            </a:pPr>
            <a:r>
              <a:rPr sz="2700"/>
              <a:t>Полномочия ГД возникают не в силу доверенности.</a:t>
            </a:r>
          </a:p>
          <a:p>
            <a:pPr lvl="0">
              <a:lnSpc>
                <a:spcPct val="90000"/>
              </a:lnSpc>
              <a:spcBef>
                <a:spcPts val="600"/>
              </a:spcBef>
              <a:buSzTx/>
              <a:buNone/>
              <a:defRPr sz="1800"/>
            </a:pPr>
            <a:r>
              <a:rPr sz="2700"/>
              <a:t> </a:t>
            </a:r>
          </a:p>
          <a:p>
            <a:pPr lvl="0">
              <a:lnSpc>
                <a:spcPct val="90000"/>
              </a:lnSpc>
              <a:spcBef>
                <a:spcPts val="600"/>
              </a:spcBef>
              <a:buSzTx/>
              <a:buNone/>
              <a:defRPr sz="1800"/>
            </a:pPr>
            <a:r>
              <a:rPr sz="2700"/>
              <a:t>Вопрос 4: О каких органах идет речь?</a:t>
            </a:r>
          </a:p>
          <a:p>
            <a:pPr lvl="0">
              <a:lnSpc>
                <a:spcPct val="90000"/>
              </a:lnSpc>
              <a:spcBef>
                <a:spcPts val="600"/>
              </a:spcBef>
              <a:buSzTx/>
              <a:buNone/>
              <a:defRPr sz="1800"/>
            </a:pPr>
            <a:r>
              <a:rPr sz="2700"/>
              <a:t>Об органах управления, это ясно.</a:t>
            </a:r>
          </a:p>
          <a:p>
            <a:pPr lvl="0">
              <a:lnSpc>
                <a:spcPct val="90000"/>
              </a:lnSpc>
              <a:spcBef>
                <a:spcPts val="600"/>
              </a:spcBef>
              <a:buSzTx/>
              <a:buNone/>
              <a:defRPr sz="1800"/>
            </a:pPr>
            <a:r>
              <a:rPr sz="2700"/>
              <a:t>Контрольные не могут быть, их компетенция изначально ограничена.</a:t>
            </a:r>
          </a:p>
        </p:txBody>
      </p:sp>
    </p:spTree>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Shape 106"/>
          <p:cNvSpPr>
            <a:spLocks noGrp="1"/>
          </p:cNvSpPr>
          <p:nvPr>
            <p:ph type="body" idx="1"/>
          </p:nvPr>
        </p:nvSpPr>
        <p:spPr>
          <a:xfrm>
            <a:off x="457200" y="332655"/>
            <a:ext cx="8229600" cy="6192690"/>
          </a:xfrm>
          <a:prstGeom prst="rect">
            <a:avLst/>
          </a:prstGeom>
        </p:spPr>
        <p:txBody>
          <a:bodyPr/>
          <a:lstStyle/>
          <a:p>
            <a:pPr lvl="0">
              <a:lnSpc>
                <a:spcPct val="90000"/>
              </a:lnSpc>
              <a:spcBef>
                <a:spcPts val="600"/>
              </a:spcBef>
              <a:buSzTx/>
              <a:buNone/>
              <a:defRPr sz="1800"/>
            </a:pPr>
            <a:r>
              <a:rPr sz="2700"/>
              <a:t>Учредительным документом может быть предусмотрено, что </a:t>
            </a:r>
            <a:r>
              <a:rPr sz="2700" b="1">
                <a:solidFill>
                  <a:srgbClr val="FF0000"/>
                </a:solidFill>
              </a:rPr>
              <a:t>полномочия выступать от имени юридического лица предоставлены нескольким лицам</a:t>
            </a:r>
            <a:r>
              <a:rPr sz="2700"/>
              <a:t>, действующим совместно или независимо друг от друга. Сведения </a:t>
            </a:r>
            <a:r>
              <a:rPr sz="2700" b="1">
                <a:solidFill>
                  <a:srgbClr val="00B050"/>
                </a:solidFill>
              </a:rPr>
              <a:t>об этом</a:t>
            </a:r>
            <a:r>
              <a:rPr sz="2700"/>
              <a:t> подлежат включению в единый государственный реестр юридических лиц.</a:t>
            </a:r>
          </a:p>
          <a:p>
            <a:pPr lvl="0">
              <a:lnSpc>
                <a:spcPct val="90000"/>
              </a:lnSpc>
              <a:spcBef>
                <a:spcPts val="600"/>
              </a:spcBef>
              <a:buSzTx/>
              <a:buNone/>
              <a:defRPr sz="1800"/>
            </a:pPr>
            <a:r>
              <a:rPr sz="2700" b="1">
                <a:solidFill>
                  <a:srgbClr val="00B050"/>
                </a:solidFill>
              </a:rPr>
              <a:t>О чем «об этом»? О полномочия или о лицах? </a:t>
            </a:r>
            <a:endParaRPr sz="2700"/>
          </a:p>
          <a:p>
            <a:pPr lvl="0">
              <a:lnSpc>
                <a:spcPct val="90000"/>
              </a:lnSpc>
              <a:spcBef>
                <a:spcPts val="600"/>
              </a:spcBef>
              <a:buSzTx/>
              <a:buNone/>
              <a:defRPr sz="1800"/>
            </a:pPr>
            <a:endParaRPr sz="2700"/>
          </a:p>
          <a:p>
            <a:pPr lvl="0">
              <a:lnSpc>
                <a:spcPct val="90000"/>
              </a:lnSpc>
              <a:spcBef>
                <a:spcPts val="600"/>
              </a:spcBef>
              <a:buSzTx/>
              <a:buNone/>
              <a:defRPr sz="1800"/>
            </a:pPr>
            <a:r>
              <a:rPr sz="2700"/>
              <a:t>Комм. Данная норма корреспондирует п.5 ст.185 ГК РФ: В случае выдачи доверенности нескольким представителям каждый из них обладает полномочиями, указанными в доверенности, если в доверенности не предусмотрено, что представители осуществляют их совместно.</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 name="image1.jpeg" descr="Фото СРО за 1 день.jpg"/>
          <p:cNvPicPr/>
          <p:nvPr/>
        </p:nvPicPr>
        <p:blipFill>
          <a:blip r:embed="rId2" cstate="print">
            <a:extLst/>
          </a:blip>
          <a:stretch>
            <a:fillRect/>
          </a:stretch>
        </p:blipFill>
        <p:spPr>
          <a:xfrm>
            <a:off x="2168723" y="333375"/>
            <a:ext cx="4806554" cy="6408738"/>
          </a:xfrm>
          <a:prstGeom prst="rect">
            <a:avLst/>
          </a:prstGeom>
          <a:ln w="12700">
            <a:miter lim="400000"/>
          </a:ln>
        </p:spPr>
      </p:pic>
    </p:spTree>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Shape 108"/>
          <p:cNvSpPr>
            <a:spLocks noGrp="1"/>
          </p:cNvSpPr>
          <p:nvPr>
            <p:ph type="body" idx="1"/>
          </p:nvPr>
        </p:nvSpPr>
        <p:spPr>
          <a:xfrm>
            <a:off x="457200" y="332655"/>
            <a:ext cx="8229600" cy="6192690"/>
          </a:xfrm>
          <a:prstGeom prst="rect">
            <a:avLst/>
          </a:prstGeom>
        </p:spPr>
        <p:txBody>
          <a:bodyPr/>
          <a:lstStyle/>
          <a:p>
            <a:pPr lvl="0" algn="ctr">
              <a:lnSpc>
                <a:spcPct val="80000"/>
              </a:lnSpc>
              <a:spcBef>
                <a:spcPts val="600"/>
              </a:spcBef>
              <a:buSzTx/>
              <a:buNone/>
              <a:defRPr sz="1800"/>
            </a:pPr>
            <a:r>
              <a:rPr sz="2900" b="1">
                <a:solidFill>
                  <a:srgbClr val="FF0000"/>
                </a:solidFill>
              </a:rPr>
              <a:t>Распределение полномочий:</a:t>
            </a:r>
            <a:endParaRPr sz="2900"/>
          </a:p>
          <a:p>
            <a:pPr lvl="0">
              <a:lnSpc>
                <a:spcPct val="80000"/>
              </a:lnSpc>
              <a:spcBef>
                <a:spcPts val="600"/>
              </a:spcBef>
              <a:buSzTx/>
              <a:buNone/>
              <a:defRPr sz="1800"/>
            </a:pPr>
            <a:r>
              <a:rPr sz="2900"/>
              <a:t>а) </a:t>
            </a:r>
            <a:r>
              <a:rPr sz="2900" b="1">
                <a:solidFill>
                  <a:srgbClr val="00B050"/>
                </a:solidFill>
              </a:rPr>
              <a:t>«Директора-сепараты»</a:t>
            </a:r>
            <a:r>
              <a:rPr sz="2900"/>
              <a:t>: каждый из них имеет самостоятельные полномочия</a:t>
            </a:r>
          </a:p>
          <a:p>
            <a:pPr lvl="0">
              <a:lnSpc>
                <a:spcPct val="80000"/>
              </a:lnSpc>
              <a:spcBef>
                <a:spcPts val="600"/>
              </a:spcBef>
              <a:buSzTx/>
              <a:buNone/>
              <a:defRPr sz="1800"/>
            </a:pPr>
            <a:r>
              <a:rPr sz="2900"/>
              <a:t>б) </a:t>
            </a:r>
            <a:r>
              <a:rPr sz="2900" b="1">
                <a:solidFill>
                  <a:srgbClr val="00B050"/>
                </a:solidFill>
              </a:rPr>
              <a:t>Совместные полномочия </a:t>
            </a:r>
            <a:r>
              <a:rPr sz="2900"/>
              <a:t>на совершение сделок (сделки подписывают все назначенные директора)</a:t>
            </a:r>
          </a:p>
          <a:p>
            <a:pPr lvl="0">
              <a:lnSpc>
                <a:spcPct val="80000"/>
              </a:lnSpc>
              <a:spcBef>
                <a:spcPts val="600"/>
              </a:spcBef>
              <a:buSzTx/>
              <a:buNone/>
              <a:defRPr sz="1800"/>
            </a:pPr>
            <a:r>
              <a:rPr sz="2900"/>
              <a:t>в) </a:t>
            </a:r>
            <a:r>
              <a:rPr sz="2900" b="1">
                <a:solidFill>
                  <a:srgbClr val="00B050"/>
                </a:solidFill>
              </a:rPr>
              <a:t>Квалифицированное большинство</a:t>
            </a:r>
            <a:r>
              <a:rPr sz="2900"/>
              <a:t>: от имени ЮЛ вправе подписывать сделки любые два из трех, три из четырех и т.п. директоров или один управляющий директор с любым из нескольких контролирующих.</a:t>
            </a:r>
          </a:p>
          <a:p>
            <a:pPr lvl="0">
              <a:lnSpc>
                <a:spcPct val="80000"/>
              </a:lnSpc>
              <a:spcBef>
                <a:spcPts val="600"/>
              </a:spcBef>
              <a:buSzTx/>
              <a:buNone/>
              <a:defRPr sz="1800"/>
            </a:pPr>
            <a:r>
              <a:rPr sz="2900"/>
              <a:t>г)</a:t>
            </a:r>
            <a:r>
              <a:rPr sz="2900" b="1">
                <a:solidFill>
                  <a:srgbClr val="00B050"/>
                </a:solidFill>
              </a:rPr>
              <a:t> Смешанная система</a:t>
            </a:r>
            <a:r>
              <a:rPr sz="2900"/>
              <a:t>: по определенным сделкам директора действуют независимо, а по другим - по принципу двух, трех и т.п. ключей</a:t>
            </a:r>
          </a:p>
        </p:txBody>
      </p:sp>
    </p:spTree>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 name="Shape 110"/>
          <p:cNvSpPr>
            <a:spLocks noGrp="1"/>
          </p:cNvSpPr>
          <p:nvPr>
            <p:ph type="body" idx="1"/>
          </p:nvPr>
        </p:nvSpPr>
        <p:spPr>
          <a:xfrm>
            <a:off x="457200" y="332655"/>
            <a:ext cx="8229600" cy="6192690"/>
          </a:xfrm>
          <a:prstGeom prst="rect">
            <a:avLst/>
          </a:prstGeom>
        </p:spPr>
        <p:txBody>
          <a:bodyPr/>
          <a:lstStyle/>
          <a:p>
            <a:pPr lvl="0" algn="ctr">
              <a:buSzTx/>
              <a:buNone/>
              <a:defRPr sz="1800"/>
            </a:pPr>
            <a:r>
              <a:rPr sz="3200" b="1">
                <a:solidFill>
                  <a:srgbClr val="FF0000"/>
                </a:solidFill>
              </a:rPr>
              <a:t>Что указывается в ЕГРЮЛ?</a:t>
            </a:r>
          </a:p>
          <a:p>
            <a:pPr lvl="0">
              <a:buSzTx/>
              <a:buNone/>
              <a:defRPr sz="1800"/>
            </a:pPr>
            <a:r>
              <a:rPr sz="3200"/>
              <a:t>В реестр вносятся все директора (ЕИО).</a:t>
            </a:r>
          </a:p>
          <a:p>
            <a:pPr lvl="0">
              <a:buSzTx/>
              <a:buNone/>
              <a:defRPr sz="1800"/>
            </a:pPr>
            <a:endParaRPr sz="3200"/>
          </a:p>
          <a:p>
            <a:pPr lvl="0">
              <a:buSzTx/>
              <a:buNone/>
              <a:defRPr sz="1800"/>
            </a:pPr>
            <a:r>
              <a:rPr sz="3200"/>
              <a:t>Их полномочия  должны быть обозначены: </a:t>
            </a:r>
          </a:p>
          <a:p>
            <a:pPr lvl="0">
              <a:defRPr sz="1800"/>
            </a:pPr>
            <a:r>
              <a:rPr sz="3200"/>
              <a:t>«полномочия индивидуальные», </a:t>
            </a:r>
          </a:p>
          <a:p>
            <a:pPr lvl="0">
              <a:defRPr sz="1800"/>
            </a:pPr>
            <a:r>
              <a:rPr sz="3200"/>
              <a:t>«совместные с другими директорами»,</a:t>
            </a:r>
          </a:p>
          <a:p>
            <a:pPr lvl="0">
              <a:defRPr sz="1800"/>
            </a:pPr>
            <a:r>
              <a:rPr sz="3200"/>
              <a:t>«совместные с любым одним, двумя и т.п. из назначенных директоров»</a:t>
            </a:r>
          </a:p>
          <a:p>
            <a:pPr lvl="0">
              <a:defRPr sz="1800"/>
            </a:pPr>
            <a:r>
              <a:rPr sz="3200"/>
              <a:t>«совместные с каким-то конкретным директором».</a:t>
            </a:r>
          </a:p>
        </p:txBody>
      </p:sp>
    </p:spTree>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Shape 112"/>
          <p:cNvSpPr>
            <a:spLocks noGrp="1"/>
          </p:cNvSpPr>
          <p:nvPr>
            <p:ph type="body" idx="1"/>
          </p:nvPr>
        </p:nvSpPr>
        <p:spPr>
          <a:xfrm>
            <a:off x="251519" y="332656"/>
            <a:ext cx="8640962" cy="6264696"/>
          </a:xfrm>
          <a:prstGeom prst="rect">
            <a:avLst/>
          </a:prstGeom>
        </p:spPr>
        <p:txBody>
          <a:bodyPr/>
          <a:lstStyle/>
          <a:p>
            <a:pPr lvl="0">
              <a:lnSpc>
                <a:spcPct val="80000"/>
              </a:lnSpc>
              <a:spcBef>
                <a:spcPts val="600"/>
              </a:spcBef>
              <a:buSzTx/>
              <a:buNone/>
              <a:defRPr sz="1800"/>
            </a:pPr>
            <a:r>
              <a:rPr sz="2700"/>
              <a:t>Статья 53.2. Аффилированность</a:t>
            </a:r>
          </a:p>
          <a:p>
            <a:pPr lvl="0">
              <a:lnSpc>
                <a:spcPct val="80000"/>
              </a:lnSpc>
              <a:spcBef>
                <a:spcPts val="600"/>
              </a:spcBef>
              <a:buSzTx/>
              <a:buNone/>
              <a:defRPr sz="1800"/>
            </a:pPr>
            <a:r>
              <a:rPr sz="2700"/>
              <a:t>В случаях, если настоящий Кодекс или другой закон ставит наступление правовых последствий в зависимость от наличия между лицами отношений связанности (аффилированности), наличие или отсутствие таких отношений определяется в соответствии с законом.</a:t>
            </a:r>
          </a:p>
          <a:p>
            <a:pPr lvl="0">
              <a:lnSpc>
                <a:spcPct val="80000"/>
              </a:lnSpc>
              <a:spcBef>
                <a:spcPts val="600"/>
              </a:spcBef>
              <a:buSzTx/>
              <a:buNone/>
              <a:defRPr sz="1800"/>
            </a:pPr>
            <a:endParaRPr sz="2700"/>
          </a:p>
          <a:p>
            <a:pPr lvl="0">
              <a:lnSpc>
                <a:spcPct val="80000"/>
              </a:lnSpc>
              <a:spcBef>
                <a:spcPts val="600"/>
              </a:spcBef>
              <a:buSzTx/>
              <a:buNone/>
              <a:defRPr sz="1800"/>
            </a:pPr>
            <a:r>
              <a:rPr sz="2700"/>
              <a:t>Закон РСФСР от 22.03.1991 № 948-1 (ред. от 26.07.2006) "О конкуренции и ограничении монополистической деятельности на товарных рынках«.</a:t>
            </a:r>
          </a:p>
          <a:p>
            <a:pPr lvl="0">
              <a:lnSpc>
                <a:spcPct val="80000"/>
              </a:lnSpc>
              <a:spcBef>
                <a:spcPts val="600"/>
              </a:spcBef>
              <a:buSzTx/>
              <a:buNone/>
              <a:defRPr sz="1800"/>
            </a:pPr>
            <a:endParaRPr sz="2700" b="1">
              <a:solidFill>
                <a:srgbClr val="FF0000"/>
              </a:solidFill>
            </a:endParaRPr>
          </a:p>
          <a:p>
            <a:pPr lvl="0">
              <a:lnSpc>
                <a:spcPct val="80000"/>
              </a:lnSpc>
              <a:spcBef>
                <a:spcPts val="600"/>
              </a:spcBef>
              <a:buSzTx/>
              <a:buNone/>
              <a:defRPr sz="1800"/>
            </a:pPr>
            <a:r>
              <a:rPr sz="2700" b="1">
                <a:solidFill>
                  <a:srgbClr val="FF0000"/>
                </a:solidFill>
              </a:rPr>
              <a:t>Аффилированные лица</a:t>
            </a:r>
            <a:r>
              <a:rPr sz="2700">
                <a:solidFill>
                  <a:srgbClr val="FF0000"/>
                </a:solidFill>
              </a:rPr>
              <a:t> </a:t>
            </a:r>
            <a:r>
              <a:rPr sz="2700"/>
              <a:t>- физические и юридические лица, способные оказывать влияние на деятельность юридических и (или) физических лиц, осуществляющих предпринимательскую деятельность.</a:t>
            </a:r>
          </a:p>
        </p:txBody>
      </p:sp>
    </p:spTree>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 name="Shape 114"/>
          <p:cNvSpPr>
            <a:spLocks noGrp="1"/>
          </p:cNvSpPr>
          <p:nvPr>
            <p:ph type="body" idx="1"/>
          </p:nvPr>
        </p:nvSpPr>
        <p:spPr>
          <a:xfrm>
            <a:off x="251519" y="332656"/>
            <a:ext cx="8640962" cy="6336704"/>
          </a:xfrm>
          <a:prstGeom prst="rect">
            <a:avLst/>
          </a:prstGeom>
        </p:spPr>
        <p:txBody>
          <a:bodyPr/>
          <a:lstStyle/>
          <a:p>
            <a:pPr marL="322325" lvl="0" indent="-322325" defTabSz="859536">
              <a:lnSpc>
                <a:spcPct val="80000"/>
              </a:lnSpc>
              <a:spcBef>
                <a:spcPts val="400"/>
              </a:spcBef>
              <a:buSzTx/>
              <a:buNone/>
              <a:defRPr sz="1800"/>
            </a:pPr>
            <a:r>
              <a:rPr sz="1786" b="1"/>
              <a:t>Аффилированными лицами юридического лица</a:t>
            </a:r>
            <a:r>
              <a:rPr sz="1786"/>
              <a:t> являются:</a:t>
            </a:r>
            <a:endParaRPr sz="752"/>
          </a:p>
          <a:p>
            <a:pPr marL="765524" lvl="0" indent="-765524" defTabSz="859536">
              <a:lnSpc>
                <a:spcPct val="80000"/>
              </a:lnSpc>
              <a:spcBef>
                <a:spcPts val="400"/>
              </a:spcBef>
              <a:defRPr sz="1800"/>
            </a:pPr>
            <a:r>
              <a:rPr sz="1786"/>
              <a:t>член его Совета директоров (наблюдательного совета) или иного коллегиального органа управления, член его коллегиального исполнительного органа, а также лицо, осуществляющее полномочия его единоличного исполнительного органа;</a:t>
            </a:r>
            <a:endParaRPr sz="752"/>
          </a:p>
          <a:p>
            <a:pPr marL="765524" lvl="0" indent="-765524" defTabSz="859536">
              <a:lnSpc>
                <a:spcPct val="80000"/>
              </a:lnSpc>
              <a:spcBef>
                <a:spcPts val="400"/>
              </a:spcBef>
              <a:defRPr sz="1800"/>
            </a:pPr>
            <a:r>
              <a:rPr sz="1786"/>
              <a:t>лица, принадлежащие </a:t>
            </a:r>
            <a:r>
              <a:rPr sz="1786" u="sng"/>
              <a:t>к той группе лиц</a:t>
            </a:r>
            <a:r>
              <a:rPr sz="1786"/>
              <a:t>, к которой принадлежит данное ЮЛ;</a:t>
            </a:r>
            <a:endParaRPr sz="752"/>
          </a:p>
          <a:p>
            <a:pPr marL="765524" lvl="0" indent="-765524" defTabSz="859536">
              <a:lnSpc>
                <a:spcPct val="80000"/>
              </a:lnSpc>
              <a:spcBef>
                <a:spcPts val="400"/>
              </a:spcBef>
              <a:defRPr sz="1800"/>
            </a:pPr>
            <a:r>
              <a:rPr sz="1786"/>
              <a:t>лица, которые имеют право </a:t>
            </a:r>
            <a:r>
              <a:rPr sz="1786" u="sng"/>
              <a:t>распоряжаться более чем 20 процентами общего количества голосов</a:t>
            </a:r>
            <a:r>
              <a:rPr sz="1786"/>
              <a:t>, приходящихся на голосующие акции либо составляющие уставный или складочный капитал вклады, доли данного ЮЛ;</a:t>
            </a:r>
            <a:endParaRPr sz="752"/>
          </a:p>
          <a:p>
            <a:pPr marL="765524" lvl="0" indent="-765524" defTabSz="859536">
              <a:lnSpc>
                <a:spcPct val="80000"/>
              </a:lnSpc>
              <a:spcBef>
                <a:spcPts val="400"/>
              </a:spcBef>
              <a:defRPr sz="1800"/>
            </a:pPr>
            <a:r>
              <a:rPr sz="1786"/>
              <a:t>ЮЛ, в котором данное </a:t>
            </a:r>
            <a:r>
              <a:rPr sz="1786" u="sng"/>
              <a:t>ЮЛ имеет право распоряжаться более чем 20 процентами общего количества голосов</a:t>
            </a:r>
            <a:r>
              <a:rPr sz="1786"/>
              <a:t>, приходящихся на голосующие акции либо составляющие уставный или складочный капитал вклады, доли данного ЮЛ;</a:t>
            </a:r>
            <a:endParaRPr sz="752"/>
          </a:p>
          <a:p>
            <a:pPr marL="765524" lvl="0" indent="-765524" defTabSz="859536">
              <a:lnSpc>
                <a:spcPct val="80000"/>
              </a:lnSpc>
              <a:spcBef>
                <a:spcPts val="400"/>
              </a:spcBef>
              <a:defRPr sz="1800"/>
            </a:pPr>
            <a:r>
              <a:rPr sz="1786"/>
              <a:t>если ЮЛ </a:t>
            </a:r>
            <a:r>
              <a:rPr sz="1786" u="sng"/>
              <a:t>является участником финансово-промышленной группы</a:t>
            </a:r>
            <a:r>
              <a:rPr sz="1786"/>
              <a:t>…;</a:t>
            </a:r>
            <a:endParaRPr sz="752"/>
          </a:p>
          <a:p>
            <a:pPr marL="322325" lvl="0" indent="-322325" defTabSz="859536">
              <a:lnSpc>
                <a:spcPct val="80000"/>
              </a:lnSpc>
              <a:spcBef>
                <a:spcPts val="100"/>
              </a:spcBef>
              <a:buSzTx/>
              <a:buNone/>
              <a:defRPr sz="1800"/>
            </a:pPr>
            <a:endParaRPr sz="7144" b="1"/>
          </a:p>
          <a:p>
            <a:pPr marL="322325" lvl="0" indent="-322325" defTabSz="859536">
              <a:lnSpc>
                <a:spcPct val="80000"/>
              </a:lnSpc>
              <a:spcBef>
                <a:spcPts val="400"/>
              </a:spcBef>
              <a:buSzTx/>
              <a:buNone/>
              <a:defRPr sz="1800"/>
            </a:pPr>
            <a:r>
              <a:rPr sz="1786" b="1"/>
              <a:t>Аффилированными лицами физического лица, осуществляющего предпринимательскую деятельность</a:t>
            </a:r>
            <a:r>
              <a:rPr sz="1786"/>
              <a:t>, являются:</a:t>
            </a:r>
            <a:endParaRPr sz="752"/>
          </a:p>
          <a:p>
            <a:pPr marL="765524" lvl="0" indent="-765524" defTabSz="859536">
              <a:lnSpc>
                <a:spcPct val="80000"/>
              </a:lnSpc>
              <a:spcBef>
                <a:spcPts val="400"/>
              </a:spcBef>
              <a:defRPr sz="1800"/>
            </a:pPr>
            <a:r>
              <a:rPr sz="1786"/>
              <a:t>лица, принадлежащие к той группе лиц, к которой принадлежит данное ФЛ;</a:t>
            </a:r>
            <a:endParaRPr sz="752"/>
          </a:p>
          <a:p>
            <a:pPr marL="765524" lvl="0" indent="-765524" defTabSz="859536">
              <a:lnSpc>
                <a:spcPct val="80000"/>
              </a:lnSpc>
              <a:spcBef>
                <a:spcPts val="400"/>
              </a:spcBef>
              <a:defRPr sz="1800"/>
            </a:pPr>
            <a:r>
              <a:rPr sz="1786"/>
              <a:t>ЮЛ, в котором данное ФЛ имеет право распоряжаться более чем 20 процентами общего количества голосов, приходящихся на голосующие акции либо составляющие уставный или складочный капитал вклады, доли данного ЮЛ.</a:t>
            </a:r>
          </a:p>
        </p:txBody>
      </p:sp>
    </p:spTree>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 name="Shape 116"/>
          <p:cNvSpPr>
            <a:spLocks noGrp="1"/>
          </p:cNvSpPr>
          <p:nvPr>
            <p:ph type="body" idx="1"/>
          </p:nvPr>
        </p:nvSpPr>
        <p:spPr>
          <a:xfrm>
            <a:off x="457200" y="332655"/>
            <a:ext cx="8229600" cy="6192690"/>
          </a:xfrm>
          <a:prstGeom prst="rect">
            <a:avLst/>
          </a:prstGeom>
        </p:spPr>
        <p:txBody>
          <a:bodyPr/>
          <a:lstStyle/>
          <a:p>
            <a:pPr lvl="0" algn="ctr">
              <a:lnSpc>
                <a:spcPct val="90000"/>
              </a:lnSpc>
              <a:spcBef>
                <a:spcPts val="600"/>
              </a:spcBef>
              <a:buSzTx/>
              <a:buNone/>
              <a:defRPr sz="1800"/>
            </a:pPr>
            <a:r>
              <a:rPr sz="2900" b="1">
                <a:solidFill>
                  <a:srgbClr val="FF0000"/>
                </a:solidFill>
              </a:rPr>
              <a:t>Цели применения института аффилированных лиц</a:t>
            </a:r>
            <a:endParaRPr sz="2900"/>
          </a:p>
          <a:p>
            <a:pPr lvl="0">
              <a:lnSpc>
                <a:spcPct val="90000"/>
              </a:lnSpc>
              <a:spcBef>
                <a:spcPts val="600"/>
              </a:spcBef>
              <a:buSzTx/>
              <a:buNone/>
              <a:defRPr sz="1800"/>
            </a:pPr>
            <a:r>
              <a:rPr sz="2900"/>
              <a:t>Корпоративное законодательство – </a:t>
            </a:r>
            <a:r>
              <a:rPr sz="2900" b="1"/>
              <a:t>исключение конфликта интересов между участником ЮЛ </a:t>
            </a:r>
            <a:r>
              <a:rPr sz="2900"/>
              <a:t>и самим ЮЛ, его иными участниками и кредиторами</a:t>
            </a:r>
          </a:p>
          <a:p>
            <a:pPr lvl="0">
              <a:lnSpc>
                <a:spcPct val="90000"/>
              </a:lnSpc>
              <a:spcBef>
                <a:spcPts val="600"/>
              </a:spcBef>
              <a:buSzTx/>
              <a:buNone/>
              <a:defRPr sz="1800"/>
            </a:pPr>
            <a:r>
              <a:rPr sz="2900"/>
              <a:t>Антимонопольное законодательство – учет взаимосвязанных лиц </a:t>
            </a:r>
            <a:r>
              <a:rPr sz="2900" b="1"/>
              <a:t>как единого экономического субъекта для анализа степени его влияния на товарный рынок</a:t>
            </a:r>
            <a:endParaRPr sz="2900"/>
          </a:p>
          <a:p>
            <a:pPr lvl="0">
              <a:lnSpc>
                <a:spcPct val="90000"/>
              </a:lnSpc>
              <a:spcBef>
                <a:spcPts val="600"/>
              </a:spcBef>
              <a:buSzTx/>
              <a:buNone/>
              <a:defRPr sz="1800"/>
            </a:pPr>
            <a:r>
              <a:rPr sz="2900"/>
              <a:t>Налоговое законодательство – контроль за влиянием </a:t>
            </a:r>
            <a:r>
              <a:rPr sz="2900" b="1"/>
              <a:t>на результаты сделок по реализации товаров (работ, услуг)</a:t>
            </a:r>
          </a:p>
        </p:txBody>
      </p:sp>
    </p:spTree>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 name="Shape 118"/>
          <p:cNvSpPr>
            <a:spLocks noGrp="1"/>
          </p:cNvSpPr>
          <p:nvPr>
            <p:ph type="body" idx="1"/>
          </p:nvPr>
        </p:nvSpPr>
        <p:spPr>
          <a:xfrm>
            <a:off x="251519" y="332656"/>
            <a:ext cx="8640962" cy="6264696"/>
          </a:xfrm>
          <a:prstGeom prst="rect">
            <a:avLst/>
          </a:prstGeom>
        </p:spPr>
        <p:txBody>
          <a:bodyPr/>
          <a:lstStyle/>
          <a:p>
            <a:pPr marL="336042" lvl="0" indent="-336042" defTabSz="896111">
              <a:lnSpc>
                <a:spcPct val="80000"/>
              </a:lnSpc>
              <a:spcBef>
                <a:spcPts val="400"/>
              </a:spcBef>
              <a:buSzTx/>
              <a:buNone/>
              <a:defRPr sz="1800"/>
            </a:pPr>
            <a:r>
              <a:rPr sz="2058"/>
              <a:t>Пункт 3 ст.53.1 ГК РФ: </a:t>
            </a:r>
            <a:r>
              <a:rPr sz="2058" b="1">
                <a:solidFill>
                  <a:srgbClr val="FF0000"/>
                </a:solidFill>
              </a:rPr>
              <a:t>Лицо, имеющее фактическую возможность определять действи</a:t>
            </a:r>
            <a:r>
              <a:rPr sz="2058">
                <a:solidFill>
                  <a:srgbClr val="FF0000"/>
                </a:solidFill>
              </a:rPr>
              <a:t>я </a:t>
            </a:r>
            <a:r>
              <a:rPr sz="2058"/>
              <a:t>юридического лица, в том числе возможность давать указания лицам, названным в пунктах 1 и2 настоящей статьи, обязано действовать в интересах юридического лица разумно и добросовестно и несет ответственность за убытки, причиненные по его вине юридическому лицу.</a:t>
            </a:r>
            <a:endParaRPr sz="1960"/>
          </a:p>
          <a:p>
            <a:pPr marL="336042" lvl="0" indent="-336042" defTabSz="896111">
              <a:lnSpc>
                <a:spcPct val="80000"/>
              </a:lnSpc>
              <a:spcBef>
                <a:spcPts val="400"/>
              </a:spcBef>
              <a:buSzTx/>
              <a:buNone/>
              <a:defRPr sz="1800"/>
            </a:pPr>
            <a:r>
              <a:rPr sz="2058"/>
              <a:t>Абз.31 ст.2 Закона о банкротстве: </a:t>
            </a:r>
            <a:r>
              <a:rPr sz="2058" b="1">
                <a:solidFill>
                  <a:srgbClr val="FF0000"/>
                </a:solidFill>
              </a:rPr>
              <a:t>Контролирующее должника лицо </a:t>
            </a:r>
            <a:r>
              <a:rPr sz="2058"/>
              <a:t>- лицо, имеющее либо имевшее в течение менее чем два года до принятия арбитражным судом заявления о признании должника банкротом право давать </a:t>
            </a:r>
            <a:r>
              <a:rPr sz="2058" b="1">
                <a:solidFill>
                  <a:srgbClr val="00B050"/>
                </a:solidFill>
              </a:rPr>
              <a:t>обязательные для исполнения должником указания или возможность иным образом определять действия должника</a:t>
            </a:r>
            <a:r>
              <a:rPr sz="2058"/>
              <a:t>, в том числе путем принуждения руководителя или членов органов управления должника либо оказания определяющего влияния на руководителя или членов органов управления должника иным образом (в частности, контролирующим должника лицом могут быть признаны члены ликвидационной комиссии, лицо, которое в силу полномочия, основанного на доверенности, нормативном правовом акте, специального полномочия могло совершать сделки от имени должника, лицо, которое имело право распоряжаться пятьюдесятью и более процентами голосующих акций акционерного общества или более чем половиной долей уставного капитала общества с ограниченной (дополнительной) ответственностью, руководитель должника).</a:t>
            </a:r>
          </a:p>
        </p:txBody>
      </p:sp>
    </p:spTree>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Shape 120"/>
          <p:cNvSpPr>
            <a:spLocks noGrp="1"/>
          </p:cNvSpPr>
          <p:nvPr>
            <p:ph type="body" idx="1"/>
          </p:nvPr>
        </p:nvSpPr>
        <p:spPr>
          <a:xfrm>
            <a:off x="251519" y="332655"/>
            <a:ext cx="8640962" cy="6192690"/>
          </a:xfrm>
          <a:prstGeom prst="rect">
            <a:avLst/>
          </a:prstGeom>
        </p:spPr>
        <p:txBody>
          <a:bodyPr/>
          <a:lstStyle/>
          <a:p>
            <a:pPr marL="332613" lvl="0" indent="-332613" algn="ctr" defTabSz="886968">
              <a:lnSpc>
                <a:spcPct val="80000"/>
              </a:lnSpc>
              <a:spcBef>
                <a:spcPts val="300"/>
              </a:spcBef>
              <a:buSzTx/>
              <a:buNone/>
              <a:defRPr sz="1800"/>
            </a:pPr>
            <a:r>
              <a:rPr sz="1649" b="1">
                <a:solidFill>
                  <a:srgbClr val="FF0000"/>
                </a:solidFill>
              </a:rPr>
              <a:t>Понятие "фактическое влияние" </a:t>
            </a:r>
            <a:endParaRPr sz="1455"/>
          </a:p>
          <a:p>
            <a:pPr marL="332613" lvl="0" indent="-332613" defTabSz="886968">
              <a:lnSpc>
                <a:spcPct val="80000"/>
              </a:lnSpc>
              <a:spcBef>
                <a:spcPts val="300"/>
              </a:spcBef>
              <a:buSzTx/>
              <a:buNone/>
              <a:defRPr sz="1800"/>
            </a:pPr>
            <a:endParaRPr sz="3492"/>
          </a:p>
          <a:p>
            <a:pPr marL="332613" lvl="0" indent="-332613" defTabSz="886968">
              <a:lnSpc>
                <a:spcPct val="80000"/>
              </a:lnSpc>
              <a:spcBef>
                <a:spcPts val="300"/>
              </a:spcBef>
              <a:buSzTx/>
              <a:buNone/>
              <a:defRPr sz="1800"/>
            </a:pPr>
            <a:r>
              <a:rPr sz="1649"/>
              <a:t>Постановление ФАС Уральского округа от 12.05.2012 N Ф09-727/10 по делу N А60-1260/2009</a:t>
            </a:r>
            <a:endParaRPr sz="1455"/>
          </a:p>
          <a:p>
            <a:pPr marL="332613" lvl="0" indent="-332613" defTabSz="886968">
              <a:lnSpc>
                <a:spcPct val="80000"/>
              </a:lnSpc>
              <a:spcBef>
                <a:spcPts val="300"/>
              </a:spcBef>
              <a:buSzTx/>
              <a:buNone/>
              <a:defRPr sz="1800"/>
            </a:pPr>
            <a:r>
              <a:rPr sz="1649"/>
              <a:t>Требование: </a:t>
            </a:r>
            <a:r>
              <a:rPr sz="1649" u="sng"/>
              <a:t>О привлечении к субсидиарной ответственности по обязательствам должника, признанного банкротом.</a:t>
            </a:r>
            <a:endParaRPr sz="3492"/>
          </a:p>
          <a:p>
            <a:pPr marL="332613" lvl="0" indent="-332613" defTabSz="886968">
              <a:lnSpc>
                <a:spcPct val="80000"/>
              </a:lnSpc>
              <a:spcBef>
                <a:spcPts val="300"/>
              </a:spcBef>
              <a:buSzTx/>
              <a:buNone/>
              <a:defRPr sz="1800"/>
            </a:pPr>
            <a:r>
              <a:rPr sz="1649"/>
              <a:t>Обстоятельства: Ответчик, </a:t>
            </a:r>
            <a:r>
              <a:rPr sz="1649" u="sng"/>
              <a:t>являясь единственным акционером общества,</a:t>
            </a:r>
            <a:r>
              <a:rPr sz="1649"/>
              <a:t> фактически контролирующего деятельность должника и определяющего его действия, заключал сделки в целях получения собственной финансовой выгоды, что привело к банкротству последнего (</a:t>
            </a:r>
            <a:r>
              <a:rPr sz="1649" u="sng"/>
              <a:t>негласно контролировал действия должника через формально контролирующих лиц).</a:t>
            </a:r>
            <a:endParaRPr sz="3492"/>
          </a:p>
          <a:p>
            <a:pPr marL="332613" lvl="0" indent="-332613" defTabSz="886968">
              <a:lnSpc>
                <a:spcPct val="80000"/>
              </a:lnSpc>
              <a:spcBef>
                <a:spcPts val="300"/>
              </a:spcBef>
              <a:buSzTx/>
              <a:buNone/>
              <a:defRPr sz="1800"/>
            </a:pPr>
            <a:r>
              <a:rPr sz="1649"/>
              <a:t>Решение: Требование удовлетворено, поскольку все участники должника контролировались ответчиком, сделки должника по приобретению за счет заемных средств облигаций общества, контролируемого ответчиком, и их перепродаже не имели экономического смысла, доход от указанных сделок был переведен на счета третьих лиц, сделки по приобретению нереальных к взысканию долгов юридических лиц, подконтрольных ответчику, не имели экономического смысла.</a:t>
            </a:r>
            <a:endParaRPr sz="1455"/>
          </a:p>
          <a:p>
            <a:pPr marL="332613" lvl="0" indent="-332613" defTabSz="886968">
              <a:lnSpc>
                <a:spcPct val="80000"/>
              </a:lnSpc>
              <a:spcBef>
                <a:spcPts val="300"/>
              </a:spcBef>
              <a:buSzTx/>
              <a:buNone/>
              <a:defRPr sz="1800"/>
            </a:pPr>
            <a:r>
              <a:rPr sz="1649" u="sng"/>
              <a:t>К доказательствам суд отнес следующие обстоятельства:</a:t>
            </a:r>
            <a:endParaRPr sz="3492"/>
          </a:p>
          <a:p>
            <a:pPr marL="332613" lvl="0" indent="-332613" defTabSz="886968">
              <a:lnSpc>
                <a:spcPct val="80000"/>
              </a:lnSpc>
              <a:spcBef>
                <a:spcPts val="300"/>
              </a:spcBef>
              <a:buSzTx/>
              <a:buNone/>
              <a:defRPr sz="1800"/>
            </a:pPr>
            <a:r>
              <a:rPr sz="1649"/>
              <a:t>- все участники должника, голосование которых могло определять его решения, являлись лицами, занимавшими различные руководящие должности в организациях, так или иначе имеющих отношение к ответчику и его компании;</a:t>
            </a:r>
            <a:endParaRPr sz="1455"/>
          </a:p>
          <a:p>
            <a:pPr marL="332613" lvl="0" indent="-332613" defTabSz="886968">
              <a:lnSpc>
                <a:spcPct val="80000"/>
              </a:lnSpc>
              <a:spcBef>
                <a:spcPts val="300"/>
              </a:spcBef>
              <a:buSzTx/>
              <a:buNone/>
              <a:defRPr sz="1800"/>
            </a:pPr>
            <a:r>
              <a:rPr sz="1649"/>
              <a:t>- расчетные операции должника осуществлялись по распоряжению лица, непосредственно подчиненного ответчику;</a:t>
            </a:r>
            <a:endParaRPr sz="1455"/>
          </a:p>
          <a:p>
            <a:pPr marL="332613" lvl="0" indent="-332613" defTabSz="886968">
              <a:lnSpc>
                <a:spcPct val="80000"/>
              </a:lnSpc>
              <a:spcBef>
                <a:spcPts val="300"/>
              </a:spcBef>
              <a:buSzTx/>
              <a:buNone/>
              <a:defRPr sz="1800"/>
            </a:pPr>
            <a:r>
              <a:rPr sz="1649"/>
              <a:t>- сделки, заключаемые должником, были экономически выгодны только для ответчика;</a:t>
            </a:r>
            <a:endParaRPr sz="1455"/>
          </a:p>
          <a:p>
            <a:pPr marL="376961" lvl="0" indent="-376961" defTabSz="886968">
              <a:lnSpc>
                <a:spcPct val="80000"/>
              </a:lnSpc>
              <a:spcBef>
                <a:spcPts val="300"/>
              </a:spcBef>
              <a:buFontTx/>
              <a:buChar char="-"/>
              <a:defRPr sz="1800"/>
            </a:pPr>
            <a:r>
              <a:rPr sz="1649"/>
              <a:t>финансирование ликвидации должника осуществлялось за счет средств ответчика.</a:t>
            </a:r>
          </a:p>
        </p:txBody>
      </p:sp>
    </p:spTree>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 name="Shape 122"/>
          <p:cNvSpPr>
            <a:spLocks noGrp="1"/>
          </p:cNvSpPr>
          <p:nvPr>
            <p:ph type="body" idx="1"/>
          </p:nvPr>
        </p:nvSpPr>
        <p:spPr>
          <a:xfrm>
            <a:off x="251519" y="332656"/>
            <a:ext cx="8712970" cy="6408712"/>
          </a:xfrm>
          <a:prstGeom prst="rect">
            <a:avLst/>
          </a:prstGeom>
        </p:spPr>
        <p:txBody>
          <a:bodyPr/>
          <a:lstStyle/>
          <a:p>
            <a:pPr marL="339470" lvl="0" indent="-339470" defTabSz="905255">
              <a:lnSpc>
                <a:spcPct val="80000"/>
              </a:lnSpc>
              <a:spcBef>
                <a:spcPts val="400"/>
              </a:spcBef>
              <a:buSzTx/>
              <a:buNone/>
              <a:defRPr sz="1800"/>
            </a:pPr>
            <a:r>
              <a:rPr sz="1782"/>
              <a:t>Рекомендации Научно-консультативного совета при Федеральном арбитиражном суде Северо-Кавзказского окрга (выработаны научно-консультативным советом при Федеральном арбитражном суде Северо-Кавказского округа по итогам работы заседания от 1 июня 2012 года в г. Геленджике.</a:t>
            </a:r>
            <a:endParaRPr sz="792"/>
          </a:p>
          <a:p>
            <a:pPr marL="339470" lvl="0" indent="-339470" defTabSz="905255">
              <a:lnSpc>
                <a:spcPct val="80000"/>
              </a:lnSpc>
              <a:spcBef>
                <a:spcPts val="400"/>
              </a:spcBef>
              <a:buSzTx/>
              <a:buNone/>
              <a:defRPr sz="1800"/>
            </a:pPr>
            <a:r>
              <a:rPr sz="1782"/>
              <a:t> Принятие общим собранием участников общества с ограниченной ответственностью решения об одобрении сделки с заинтересованностью не требуется, если в совершении сделки заинтересованы все участники общества. Причем такая </a:t>
            </a:r>
            <a:r>
              <a:rPr sz="1782" b="1">
                <a:solidFill>
                  <a:srgbClr val="FF0000"/>
                </a:solidFill>
              </a:rPr>
              <a:t>заинтересованность должна быть не только формальной, но и фактической.</a:t>
            </a:r>
            <a:endParaRPr sz="792"/>
          </a:p>
          <a:p>
            <a:pPr marL="339470" lvl="0" indent="-339470" defTabSz="905255">
              <a:lnSpc>
                <a:spcPct val="80000"/>
              </a:lnSpc>
              <a:spcBef>
                <a:spcPts val="400"/>
              </a:spcBef>
              <a:buSzTx/>
              <a:buNone/>
              <a:defRPr sz="1800"/>
            </a:pPr>
            <a:r>
              <a:rPr sz="1782" u="sng"/>
              <a:t>Если все участники ООО состоят в близких родственных отношениях, принятие решения общим собранием участников общества не требуется</a:t>
            </a:r>
            <a:r>
              <a:rPr sz="1782"/>
              <a:t>, </a:t>
            </a:r>
            <a:r>
              <a:rPr sz="1782" u="sng"/>
              <a:t>за исключением</a:t>
            </a:r>
            <a:r>
              <a:rPr sz="1782"/>
              <a:t>, когда близкие родственные отношения не свидетельствуют о заинтересованности, например, </a:t>
            </a:r>
            <a:r>
              <a:rPr sz="1782" u="sng"/>
              <a:t>в силу наличия внутриродственного конфликта </a:t>
            </a:r>
            <a:endParaRPr sz="7128"/>
          </a:p>
          <a:p>
            <a:pPr marL="339470" lvl="0" indent="-339470" defTabSz="905255">
              <a:lnSpc>
                <a:spcPct val="80000"/>
              </a:lnSpc>
              <a:spcBef>
                <a:spcPts val="400"/>
              </a:spcBef>
              <a:buSzTx/>
              <a:buNone/>
              <a:defRPr sz="1800"/>
            </a:pPr>
            <a:r>
              <a:rPr sz="1782"/>
              <a:t>Положения п.6 ст.45 Закона об ООО не исключают возможность оспаривания сделки с заинтересованностью при наличии конфликта между участниками общества, связанными родственными узами и отсутствия у одного или нескольких из них интереса в совершении сделки (например, имущество общества отчуждается родственнику участников общества, с которым у одного из участников имеется конфликт). Соответствующий участник общества вправе ставить вопрос об оспаривании такой сделки по правилам об оспаривании сделок, в совершении которых имеется заинтересованность.</a:t>
            </a:r>
            <a:endParaRPr sz="792"/>
          </a:p>
          <a:p>
            <a:pPr marL="339470" lvl="0" indent="-339470" defTabSz="905255">
              <a:lnSpc>
                <a:spcPct val="80000"/>
              </a:lnSpc>
              <a:spcBef>
                <a:spcPts val="400"/>
              </a:spcBef>
              <a:buSzTx/>
              <a:buNone/>
              <a:defRPr sz="1800"/>
            </a:pPr>
            <a:r>
              <a:rPr sz="1782"/>
              <a:t>Вместе с тем указанный подход </a:t>
            </a:r>
            <a:r>
              <a:rPr sz="1782" u="sng"/>
              <a:t>не исключает признание рассматриваемой сделки недействительной по иным основаниям</a:t>
            </a:r>
            <a:r>
              <a:rPr sz="1782"/>
              <a:t>. Так, если суд установит наличие в обществе </a:t>
            </a:r>
            <a:r>
              <a:rPr sz="1782" u="sng"/>
              <a:t>корпоративного конфликта</a:t>
            </a:r>
            <a:r>
              <a:rPr sz="1782"/>
              <a:t>, сделка может быть признана недействительной по причине </a:t>
            </a:r>
            <a:r>
              <a:rPr sz="1782" u="sng"/>
              <a:t>злоупотребления правом</a:t>
            </a:r>
            <a:r>
              <a:rPr sz="1782"/>
              <a:t> (статьи 10 и 168 Гражданского кодекса Российской Федерации, постановление Президиума ВАС РФ от 22.11.2011 № 17912/09 по делу № А54-5153/2008).</a:t>
            </a:r>
          </a:p>
        </p:txBody>
      </p:sp>
    </p:spTree>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Shape 124"/>
          <p:cNvSpPr>
            <a:spLocks noGrp="1"/>
          </p:cNvSpPr>
          <p:nvPr>
            <p:ph type="body" idx="1"/>
          </p:nvPr>
        </p:nvSpPr>
        <p:spPr>
          <a:xfrm>
            <a:off x="457200" y="332655"/>
            <a:ext cx="8229600" cy="6192690"/>
          </a:xfrm>
          <a:prstGeom prst="rect">
            <a:avLst/>
          </a:prstGeom>
        </p:spPr>
        <p:txBody>
          <a:bodyPr/>
          <a:lstStyle/>
          <a:p>
            <a:pPr marL="329184" lvl="0" indent="-329184" defTabSz="877823">
              <a:lnSpc>
                <a:spcPct val="80000"/>
              </a:lnSpc>
              <a:spcBef>
                <a:spcPts val="500"/>
              </a:spcBef>
              <a:buSzTx/>
              <a:buNone/>
              <a:defRPr sz="1800"/>
            </a:pPr>
            <a:r>
              <a:rPr sz="2112"/>
              <a:t>Статья 67.3. </a:t>
            </a:r>
            <a:r>
              <a:rPr sz="2112" b="1">
                <a:solidFill>
                  <a:srgbClr val="FF0000"/>
                </a:solidFill>
              </a:rPr>
              <a:t>Дочернее хозяйственное общество</a:t>
            </a:r>
            <a:endParaRPr sz="2112"/>
          </a:p>
          <a:p>
            <a:pPr marL="329184" lvl="0" indent="-329184" defTabSz="877823">
              <a:lnSpc>
                <a:spcPct val="80000"/>
              </a:lnSpc>
              <a:spcBef>
                <a:spcPts val="500"/>
              </a:spcBef>
              <a:buSzTx/>
              <a:buNone/>
              <a:defRPr sz="1800"/>
            </a:pPr>
            <a:r>
              <a:rPr sz="2112"/>
              <a:t>1. Хозяйственное общество признается дочерним, если другое (основное) хозяйственное товарищество или общество в силу преобладающего участия в его уставном капитале, либо в соответствии с заключенным между ними договором, либо </a:t>
            </a:r>
            <a:r>
              <a:rPr sz="2112" u="sng">
                <a:solidFill>
                  <a:srgbClr val="FF0000"/>
                </a:solidFill>
              </a:rPr>
              <a:t>иным образом </a:t>
            </a:r>
            <a:r>
              <a:rPr sz="2112" u="sng"/>
              <a:t>имеет возможность определять решения</a:t>
            </a:r>
            <a:r>
              <a:rPr sz="2112"/>
              <a:t>, принимаемые таким обществом.</a:t>
            </a:r>
          </a:p>
          <a:p>
            <a:pPr marL="329184" lvl="0" indent="-329184" defTabSz="877823">
              <a:lnSpc>
                <a:spcPct val="80000"/>
              </a:lnSpc>
              <a:spcBef>
                <a:spcPts val="500"/>
              </a:spcBef>
              <a:buSzTx/>
              <a:buNone/>
              <a:defRPr sz="1800"/>
            </a:pPr>
            <a:r>
              <a:rPr sz="2112"/>
              <a:t>2. Дочернее общество не отвечает по долгам основного хозяйственного товарищества или общества.</a:t>
            </a:r>
          </a:p>
          <a:p>
            <a:pPr marL="329184" lvl="0" indent="-329184" defTabSz="877823">
              <a:lnSpc>
                <a:spcPct val="80000"/>
              </a:lnSpc>
              <a:spcBef>
                <a:spcPts val="500"/>
              </a:spcBef>
              <a:buSzTx/>
              <a:buNone/>
              <a:defRPr sz="1800"/>
            </a:pPr>
            <a:r>
              <a:rPr sz="2112"/>
              <a:t>Основное хозяйственное товарищество или общество отвечает солидарно с дочерним обществом по сделкам, заключенным последним во исполнение указаний или с согласия основного хозяйственного товарищества или общества (пункт 3 ст.401).</a:t>
            </a:r>
          </a:p>
          <a:p>
            <a:pPr marL="329184" lvl="0" indent="-329184" defTabSz="877823">
              <a:lnSpc>
                <a:spcPct val="80000"/>
              </a:lnSpc>
              <a:spcBef>
                <a:spcPts val="500"/>
              </a:spcBef>
              <a:buSzTx/>
              <a:buNone/>
              <a:defRPr sz="1800"/>
            </a:pPr>
            <a:r>
              <a:rPr sz="2112"/>
              <a:t>В случае несостоятельности (банкротства) дочернего общества по вине основного хозяйственного товарищества или общества последнее несет субсидиарную ответственность по его долгам.</a:t>
            </a:r>
          </a:p>
          <a:p>
            <a:pPr marL="329184" lvl="0" indent="-329184" defTabSz="877823">
              <a:lnSpc>
                <a:spcPct val="80000"/>
              </a:lnSpc>
              <a:spcBef>
                <a:spcPts val="500"/>
              </a:spcBef>
              <a:buSzTx/>
              <a:buNone/>
              <a:defRPr sz="1800"/>
            </a:pPr>
            <a:r>
              <a:rPr sz="2112"/>
              <a:t>3. Участники (акционеры) дочернего общества вправе требовать возмещения основным хозяйственным товариществом или обществом убытков, причиненных его действиями или бездействием дочернему обществу (статья 1064).</a:t>
            </a:r>
          </a:p>
        </p:txBody>
      </p:sp>
    </p:spTree>
  </p:cSld>
  <p:clrMapOvr>
    <a:masterClrMapping/>
  </p:clrMapOvr>
  <p:transition spd="med"/>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Shape 126"/>
          <p:cNvSpPr>
            <a:spLocks noGrp="1"/>
          </p:cNvSpPr>
          <p:nvPr>
            <p:ph type="body" idx="1"/>
          </p:nvPr>
        </p:nvSpPr>
        <p:spPr>
          <a:xfrm>
            <a:off x="457200" y="332655"/>
            <a:ext cx="8229600" cy="6192690"/>
          </a:xfrm>
          <a:prstGeom prst="rect">
            <a:avLst/>
          </a:prstGeom>
        </p:spPr>
        <p:txBody>
          <a:bodyPr/>
          <a:lstStyle/>
          <a:p>
            <a:pPr lvl="0">
              <a:lnSpc>
                <a:spcPct val="80000"/>
              </a:lnSpc>
              <a:spcBef>
                <a:spcPts val="400"/>
              </a:spcBef>
              <a:buSzTx/>
              <a:buNone/>
              <a:defRPr sz="1800"/>
            </a:pPr>
            <a:r>
              <a:rPr sz="1700" b="1">
                <a:solidFill>
                  <a:srgbClr val="FF0000"/>
                </a:solidFill>
              </a:rPr>
              <a:t>Расширительное толкование понятия «аффилированное лицо»:</a:t>
            </a:r>
            <a:endParaRPr sz="1700"/>
          </a:p>
          <a:p>
            <a:pPr lvl="0">
              <a:lnSpc>
                <a:spcPct val="80000"/>
              </a:lnSpc>
              <a:spcBef>
                <a:spcPts val="400"/>
              </a:spcBef>
              <a:buSzTx/>
              <a:buNone/>
              <a:defRPr sz="1800"/>
            </a:pPr>
            <a:endParaRPr sz="1700"/>
          </a:p>
          <a:p>
            <a:pPr lvl="0">
              <a:lnSpc>
                <a:spcPct val="80000"/>
              </a:lnSpc>
              <a:spcBef>
                <a:spcPts val="400"/>
              </a:spcBef>
              <a:buSzTx/>
              <a:buNone/>
              <a:defRPr sz="1800"/>
            </a:pPr>
            <a:r>
              <a:rPr sz="1700"/>
              <a:t>Постановление ФАС ЗСО от 6 июня 2012 г. по делу № А70-7811/2011:</a:t>
            </a:r>
          </a:p>
          <a:p>
            <a:pPr lvl="0">
              <a:lnSpc>
                <a:spcPct val="80000"/>
              </a:lnSpc>
              <a:spcBef>
                <a:spcPts val="400"/>
              </a:spcBef>
              <a:buSzTx/>
              <a:buNone/>
              <a:defRPr sz="1800"/>
            </a:pPr>
            <a:r>
              <a:rPr sz="1700"/>
              <a:t>Суд указал, что возможность одной компании определять решения другой компании через компанию, подконтрольную первой компании, относится по смыслу п. 2 ст. 6 ФЗ «Об акционерных обществах» к иным способам определения решений, принимаемых обществом, а соответственно может быть основанием для квалификации первой компании как основного общества, а другой компании как дочернего общества.</a:t>
            </a:r>
          </a:p>
          <a:p>
            <a:pPr lvl="0">
              <a:lnSpc>
                <a:spcPct val="80000"/>
              </a:lnSpc>
              <a:spcBef>
                <a:spcPts val="400"/>
              </a:spcBef>
              <a:buSzTx/>
              <a:buNone/>
              <a:defRPr sz="1800"/>
            </a:pPr>
            <a:endParaRPr sz="1700"/>
          </a:p>
          <a:p>
            <a:pPr lvl="0">
              <a:lnSpc>
                <a:spcPct val="80000"/>
              </a:lnSpc>
              <a:spcBef>
                <a:spcPts val="400"/>
              </a:spcBef>
              <a:buSzTx/>
              <a:buNone/>
              <a:defRPr sz="1800"/>
            </a:pPr>
            <a:r>
              <a:rPr sz="1700"/>
              <a:t>Постановление Президиума ВАС РФ от 24 апреля 2012 г. № 16404/11 по делу № А40-21127/11-98-184:</a:t>
            </a:r>
          </a:p>
          <a:p>
            <a:pPr lvl="0">
              <a:lnSpc>
                <a:spcPct val="80000"/>
              </a:lnSpc>
              <a:spcBef>
                <a:spcPts val="400"/>
              </a:spcBef>
              <a:buSzTx/>
              <a:buNone/>
              <a:defRPr sz="1800"/>
            </a:pPr>
            <a:r>
              <a:rPr sz="1700"/>
              <a:t>Иностранные банки признаны осуществляющими предпринимательскую деятельность в РФ, используя аффилированных лиц: представительства данных лиц фактически функционировали как представительства иностранных банков, и у потребителей услуг существовала возможность совершать сделки по месту нахождения представительств без прямого контакта с головными офисами банков (доктрина «срывания корпоративной вуали»).</a:t>
            </a:r>
          </a:p>
          <a:p>
            <a:pPr lvl="0">
              <a:lnSpc>
                <a:spcPct val="80000"/>
              </a:lnSpc>
              <a:spcBef>
                <a:spcPts val="400"/>
              </a:spcBef>
              <a:buSzTx/>
              <a:buNone/>
              <a:defRPr sz="1800"/>
            </a:pPr>
            <a:endParaRPr sz="1700"/>
          </a:p>
          <a:p>
            <a:pPr lvl="0">
              <a:lnSpc>
                <a:spcPct val="80000"/>
              </a:lnSpc>
              <a:spcBef>
                <a:spcPts val="400"/>
              </a:spcBef>
              <a:buSzTx/>
              <a:buNone/>
              <a:defRPr sz="1800"/>
            </a:pPr>
            <a:r>
              <a:rPr sz="1700"/>
              <a:t>Постановление Президиума ВАС РФ от 6 марта 2012 г. № 12505/11 по делу № А56-1486/2010:</a:t>
            </a:r>
          </a:p>
          <a:p>
            <a:pPr lvl="0">
              <a:lnSpc>
                <a:spcPct val="80000"/>
              </a:lnSpc>
              <a:spcBef>
                <a:spcPts val="400"/>
              </a:spcBef>
              <a:buSzTx/>
              <a:buNone/>
              <a:defRPr sz="1800"/>
            </a:pPr>
            <a:r>
              <a:rPr sz="1700"/>
              <a:t> Суд согласился с позицией истца, указавшего на то, что дочернее общество находится под контролем генерального директора основного общества.</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Shape 56"/>
          <p:cNvSpPr>
            <a:spLocks noGrp="1"/>
          </p:cNvSpPr>
          <p:nvPr>
            <p:ph type="body" idx="1"/>
          </p:nvPr>
        </p:nvSpPr>
        <p:spPr>
          <a:xfrm>
            <a:off x="251519" y="224644"/>
            <a:ext cx="8640962" cy="6408712"/>
          </a:xfrm>
          <a:prstGeom prst="rect">
            <a:avLst/>
          </a:prstGeom>
        </p:spPr>
        <p:txBody>
          <a:bodyPr/>
          <a:lstStyle/>
          <a:p>
            <a:pPr lvl="0" algn="ctr">
              <a:lnSpc>
                <a:spcPct val="80000"/>
              </a:lnSpc>
              <a:spcBef>
                <a:spcPts val="500"/>
              </a:spcBef>
              <a:buSzTx/>
              <a:buNone/>
              <a:defRPr sz="1800"/>
            </a:pPr>
            <a:r>
              <a:rPr sz="2200" b="1">
                <a:solidFill>
                  <a:srgbClr val="FF0000"/>
                </a:solidFill>
              </a:rPr>
              <a:t>Добросовестность</a:t>
            </a:r>
            <a:endParaRPr sz="2200"/>
          </a:p>
          <a:p>
            <a:pPr lvl="0">
              <a:lnSpc>
                <a:spcPct val="80000"/>
              </a:lnSpc>
              <a:spcBef>
                <a:spcPts val="500"/>
              </a:spcBef>
              <a:buSzTx/>
              <a:buNone/>
              <a:defRPr sz="1800"/>
            </a:pPr>
            <a:r>
              <a:rPr sz="2200"/>
              <a:t>Статья 1. Основные начала гражданского законодательства</a:t>
            </a:r>
          </a:p>
          <a:p>
            <a:pPr lvl="0">
              <a:lnSpc>
                <a:spcPct val="80000"/>
              </a:lnSpc>
              <a:spcBef>
                <a:spcPts val="500"/>
              </a:spcBef>
              <a:buSzTx/>
              <a:buNone/>
              <a:defRPr sz="1800"/>
            </a:pPr>
            <a:r>
              <a:rPr sz="2200"/>
              <a:t>3. При установлении, осуществлении и защите гражданских прав и при исполнении гражданских обязанностей участники гражданских правоотношений должны действовать добросовестно.</a:t>
            </a:r>
          </a:p>
          <a:p>
            <a:pPr lvl="0">
              <a:lnSpc>
                <a:spcPct val="80000"/>
              </a:lnSpc>
              <a:spcBef>
                <a:spcPts val="500"/>
              </a:spcBef>
              <a:buSzTx/>
              <a:buNone/>
              <a:defRPr sz="1800"/>
            </a:pPr>
            <a:r>
              <a:rPr sz="2200"/>
              <a:t>4. Никто не вправе извлекать преимущество из своего незаконного или недобросовестного поведения.</a:t>
            </a:r>
          </a:p>
          <a:p>
            <a:pPr lvl="0">
              <a:lnSpc>
                <a:spcPct val="80000"/>
              </a:lnSpc>
              <a:spcBef>
                <a:spcPts val="500"/>
              </a:spcBef>
              <a:buSzTx/>
              <a:buNone/>
              <a:defRPr sz="1800"/>
            </a:pPr>
            <a:endParaRPr sz="2200"/>
          </a:p>
          <a:p>
            <a:pPr lvl="0">
              <a:lnSpc>
                <a:spcPct val="80000"/>
              </a:lnSpc>
              <a:spcBef>
                <a:spcPts val="500"/>
              </a:spcBef>
              <a:buSzTx/>
              <a:buNone/>
              <a:defRPr sz="1800"/>
            </a:pPr>
            <a:r>
              <a:rPr sz="2200"/>
              <a:t>Статья 10. Пределы осуществления гражданских прав</a:t>
            </a:r>
          </a:p>
          <a:p>
            <a:pPr lvl="0">
              <a:lnSpc>
                <a:spcPct val="80000"/>
              </a:lnSpc>
              <a:spcBef>
                <a:spcPts val="500"/>
              </a:spcBef>
              <a:buSzTx/>
              <a:buNone/>
              <a:defRPr sz="1800"/>
            </a:pPr>
            <a:r>
              <a:rPr sz="2200"/>
              <a:t>2. В случае несоблюдения требований, предусмотренных пунктом 1 настоящей статьи, суд, арбитражный суд или третейский суд с учетом характера и последствий допущенного злоупотребления отказывает лицу в защите принадлежащего ему права полностью или частично, а также применяет иные меры, предусмотренные законом.</a:t>
            </a:r>
          </a:p>
          <a:p>
            <a:pPr lvl="0">
              <a:lnSpc>
                <a:spcPct val="80000"/>
              </a:lnSpc>
              <a:spcBef>
                <a:spcPts val="500"/>
              </a:spcBef>
              <a:buSzTx/>
              <a:buNone/>
              <a:defRPr sz="1800"/>
            </a:pPr>
            <a:r>
              <a:rPr sz="2200"/>
              <a:t>3. В случае, если злоупотребление правом выражается в совершении действий в </a:t>
            </a:r>
            <a:r>
              <a:rPr sz="2200" b="1">
                <a:solidFill>
                  <a:srgbClr val="00B050"/>
                </a:solidFill>
              </a:rPr>
              <a:t>обход закона с противоправной целью</a:t>
            </a:r>
            <a:r>
              <a:rPr sz="2200"/>
              <a:t>, последствия, предусмотренные пунктом 2 настоящей статьи, применяются, поскольку иные последствия таких действий не установлены настоящим Кодексом.</a:t>
            </a:r>
          </a:p>
        </p:txBody>
      </p:sp>
    </p:spTree>
  </p:cSld>
  <p:clrMapOvr>
    <a:masterClrMapping/>
  </p:clrMapOvr>
  <p:transition spd="med"/>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 name="Shape 128"/>
          <p:cNvSpPr>
            <a:spLocks noGrp="1"/>
          </p:cNvSpPr>
          <p:nvPr>
            <p:ph type="body" idx="1"/>
          </p:nvPr>
        </p:nvSpPr>
        <p:spPr>
          <a:xfrm>
            <a:off x="457200" y="188639"/>
            <a:ext cx="8229600" cy="6192690"/>
          </a:xfrm>
          <a:prstGeom prst="rect">
            <a:avLst/>
          </a:prstGeom>
        </p:spPr>
        <p:txBody>
          <a:bodyPr/>
          <a:lstStyle/>
          <a:p>
            <a:pPr marL="329184" lvl="0" indent="-329184" algn="ctr" defTabSz="877823">
              <a:lnSpc>
                <a:spcPct val="80000"/>
              </a:lnSpc>
              <a:spcBef>
                <a:spcPts val="500"/>
              </a:spcBef>
              <a:buSzTx/>
              <a:buNone/>
              <a:defRPr sz="1800"/>
            </a:pPr>
            <a:r>
              <a:rPr sz="2112" b="1">
                <a:solidFill>
                  <a:srgbClr val="FF0000"/>
                </a:solidFill>
              </a:rPr>
              <a:t>Расширительное толкование понятия «аффилированное лицо»:</a:t>
            </a:r>
            <a:endParaRPr sz="2112"/>
          </a:p>
          <a:p>
            <a:pPr marL="329184" lvl="0" indent="-329184" defTabSz="877823">
              <a:lnSpc>
                <a:spcPct val="80000"/>
              </a:lnSpc>
              <a:spcBef>
                <a:spcPts val="500"/>
              </a:spcBef>
              <a:buSzTx/>
              <a:buNone/>
              <a:defRPr sz="1800"/>
            </a:pPr>
            <a:endParaRPr sz="2112"/>
          </a:p>
          <a:p>
            <a:pPr marL="329184" lvl="0" indent="-329184" defTabSz="877823">
              <a:lnSpc>
                <a:spcPct val="80000"/>
              </a:lnSpc>
              <a:spcBef>
                <a:spcPts val="500"/>
              </a:spcBef>
              <a:buSzTx/>
              <a:buNone/>
              <a:defRPr sz="1800"/>
            </a:pPr>
            <a:r>
              <a:rPr sz="2112"/>
              <a:t>Постановление Президиума ВАС РФ от 22 марта 2012 г. № 14613/11 по делу номер № А60-41550/2010-С4:</a:t>
            </a:r>
          </a:p>
          <a:p>
            <a:pPr marL="329184" lvl="0" indent="-329184" defTabSz="877823">
              <a:lnSpc>
                <a:spcPct val="80000"/>
              </a:lnSpc>
              <a:spcBef>
                <a:spcPts val="500"/>
              </a:spcBef>
              <a:buSzTx/>
              <a:buNone/>
              <a:defRPr sz="1800"/>
            </a:pPr>
            <a:r>
              <a:rPr sz="2112"/>
              <a:t>Суд признал наличие заинтересованности генерального директора общества в сделке, заключенной между обществом и падчерицей (дочерью супруги) генерального директора (доказана экономическая заинтересованность членов семьи ГД в приобретении имущества общества в ущерб его интересам по явно заниженной цене).</a:t>
            </a:r>
          </a:p>
          <a:p>
            <a:pPr marL="329184" lvl="0" indent="-329184" defTabSz="877823">
              <a:lnSpc>
                <a:spcPct val="80000"/>
              </a:lnSpc>
              <a:spcBef>
                <a:spcPts val="500"/>
              </a:spcBef>
              <a:buSzTx/>
              <a:buNone/>
              <a:defRPr sz="1800"/>
            </a:pPr>
            <a:endParaRPr sz="2112"/>
          </a:p>
          <a:p>
            <a:pPr marL="329184" lvl="0" indent="-329184" defTabSz="877823">
              <a:lnSpc>
                <a:spcPct val="80000"/>
              </a:lnSpc>
              <a:spcBef>
                <a:spcPts val="500"/>
              </a:spcBef>
              <a:buSzTx/>
              <a:buNone/>
              <a:defRPr sz="1800"/>
            </a:pPr>
            <a:r>
              <a:rPr sz="2112"/>
              <a:t>Постановление ФАС ДО от 29 апреля 2013 г. № Ф03-1314/2013 по делу № А59-4375/2010:</a:t>
            </a:r>
          </a:p>
          <a:p>
            <a:pPr marL="329184" lvl="0" indent="-329184" defTabSz="877823">
              <a:lnSpc>
                <a:spcPct val="80000"/>
              </a:lnSpc>
              <a:spcBef>
                <a:spcPts val="500"/>
              </a:spcBef>
              <a:buSzTx/>
              <a:buNone/>
              <a:defRPr sz="1800"/>
            </a:pPr>
            <a:r>
              <a:rPr sz="2112"/>
              <a:t>Суд признал племянника (сына сестры) генерального директора аффилированным лицом генерального директора.</a:t>
            </a:r>
          </a:p>
          <a:p>
            <a:pPr marL="329184" lvl="0" indent="-329184" defTabSz="877823">
              <a:lnSpc>
                <a:spcPct val="80000"/>
              </a:lnSpc>
              <a:spcBef>
                <a:spcPts val="500"/>
              </a:spcBef>
              <a:buSzTx/>
              <a:buNone/>
              <a:defRPr sz="1800"/>
            </a:pPr>
            <a:endParaRPr sz="2112"/>
          </a:p>
          <a:p>
            <a:pPr marL="329184" lvl="0" indent="-329184" defTabSz="877823">
              <a:lnSpc>
                <a:spcPct val="80000"/>
              </a:lnSpc>
              <a:spcBef>
                <a:spcPts val="500"/>
              </a:spcBef>
              <a:buSzTx/>
              <a:buNone/>
              <a:defRPr sz="1800"/>
            </a:pPr>
            <a:r>
              <a:rPr sz="2112"/>
              <a:t>Постановление ФАС СКО от 23 июля 2010 г. по делу № А01-1275/2009:</a:t>
            </a:r>
          </a:p>
          <a:p>
            <a:pPr marL="329184" lvl="0" indent="-329184" defTabSz="877823">
              <a:lnSpc>
                <a:spcPct val="80000"/>
              </a:lnSpc>
              <a:spcBef>
                <a:spcPts val="500"/>
              </a:spcBef>
              <a:buSzTx/>
              <a:buNone/>
              <a:defRPr sz="1800"/>
            </a:pPr>
            <a:r>
              <a:rPr sz="2112"/>
              <a:t>Суд признал племянника (сына сестры) генерального директора аффилированным лицом генерального директора.</a:t>
            </a:r>
          </a:p>
        </p:txBody>
      </p:sp>
    </p:spTree>
  </p:cSld>
  <p:clrMapOvr>
    <a:masterClrMapping/>
  </p:clrMapOvr>
  <p:transition spd="med"/>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Shape 130"/>
          <p:cNvSpPr>
            <a:spLocks noGrp="1"/>
          </p:cNvSpPr>
          <p:nvPr>
            <p:ph type="body" idx="1"/>
          </p:nvPr>
        </p:nvSpPr>
        <p:spPr>
          <a:xfrm>
            <a:off x="457200" y="332655"/>
            <a:ext cx="8229600" cy="6192690"/>
          </a:xfrm>
          <a:prstGeom prst="rect">
            <a:avLst/>
          </a:prstGeom>
        </p:spPr>
        <p:txBody>
          <a:bodyPr/>
          <a:lstStyle/>
          <a:p>
            <a:pPr lvl="0">
              <a:lnSpc>
                <a:spcPct val="80000"/>
              </a:lnSpc>
              <a:spcBef>
                <a:spcPts val="600"/>
              </a:spcBef>
              <a:buSzTx/>
              <a:buNone/>
              <a:defRPr sz="1800"/>
            </a:pPr>
            <a:r>
              <a:rPr sz="2900"/>
              <a:t>Ч.3 ст.55.43 ГрК РФ. </a:t>
            </a:r>
            <a:r>
              <a:rPr sz="2900" u="sng"/>
              <a:t>При определении числа членов некоммерческой организации аффилированные лица учитываются как одно лицо.</a:t>
            </a:r>
            <a:endParaRPr sz="2900"/>
          </a:p>
          <a:p>
            <a:pPr lvl="0">
              <a:lnSpc>
                <a:spcPct val="80000"/>
              </a:lnSpc>
              <a:spcBef>
                <a:spcPts val="600"/>
              </a:spcBef>
              <a:buSzTx/>
              <a:buNone/>
              <a:defRPr sz="1800"/>
            </a:pPr>
            <a:r>
              <a:rPr sz="2900"/>
              <a:t>Пункты 1 ч.1, 2 ст.55.43 ГрК РФ Некоммерческая организация вправе приобрести статус саморегулируемой организации, основанной на членстве лиц, выполняющих инженерные изыскания  и осуществляющих подготовку проектной документации либо осуществляющих строительство, при условии объединения в ее составе в качестве членов не менее чем 50 или 100 (соответственно) индивидуальных предпринимателей и (или) юридических лиц;...</a:t>
            </a:r>
          </a:p>
        </p:txBody>
      </p:sp>
    </p:spTree>
  </p:cSld>
  <p:clrMapOvr>
    <a:masterClrMapping/>
  </p:clrMapOvr>
  <p:transition spd="med"/>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Shape 132"/>
          <p:cNvSpPr>
            <a:spLocks noGrp="1"/>
          </p:cNvSpPr>
          <p:nvPr>
            <p:ph type="body" idx="1"/>
          </p:nvPr>
        </p:nvSpPr>
        <p:spPr>
          <a:xfrm>
            <a:off x="251519" y="332656"/>
            <a:ext cx="8640962" cy="6264696"/>
          </a:xfrm>
          <a:prstGeom prst="rect">
            <a:avLst/>
          </a:prstGeom>
        </p:spPr>
        <p:txBody>
          <a:bodyPr/>
          <a:lstStyle/>
          <a:p>
            <a:pPr lvl="0">
              <a:lnSpc>
                <a:spcPct val="80000"/>
              </a:lnSpc>
              <a:spcBef>
                <a:spcPts val="400"/>
              </a:spcBef>
              <a:buSzTx/>
              <a:buNone/>
              <a:defRPr sz="1800"/>
            </a:pPr>
            <a:r>
              <a:rPr sz="1700"/>
              <a:t>Письмо Комитета по строительству и земельным отношениям ГД ФС РФ от 25.02.2011 № 3.31-22/128 «</a:t>
            </a:r>
            <a:r>
              <a:rPr sz="1700" b="1">
                <a:solidFill>
                  <a:srgbClr val="FF0000"/>
                </a:solidFill>
              </a:rPr>
              <a:t>Об учете «голосов» членов саморегулируемой организации, являющихся аффилированными</a:t>
            </a:r>
            <a:r>
              <a:rPr sz="1700"/>
              <a:t>»</a:t>
            </a:r>
          </a:p>
          <a:p>
            <a:pPr lvl="0">
              <a:lnSpc>
                <a:spcPct val="80000"/>
              </a:lnSpc>
              <a:spcBef>
                <a:spcPts val="400"/>
              </a:spcBef>
              <a:buSzTx/>
              <a:buNone/>
              <a:defRPr sz="1800"/>
            </a:pPr>
            <a:endParaRPr sz="1700"/>
          </a:p>
          <a:p>
            <a:pPr lvl="0">
              <a:lnSpc>
                <a:spcPct val="80000"/>
              </a:lnSpc>
              <a:spcBef>
                <a:spcPts val="400"/>
              </a:spcBef>
              <a:buSzTx/>
              <a:buNone/>
              <a:defRPr sz="1800"/>
            </a:pPr>
            <a:r>
              <a:rPr sz="1700"/>
              <a:t>Указанное правило применяется только для проверки соответствия числа членов некоммерческой организации требованиям, установленным ГрК РФ и приобретении такой организацией статуса саморегулируемой организации. </a:t>
            </a:r>
          </a:p>
          <a:p>
            <a:pPr lvl="0">
              <a:lnSpc>
                <a:spcPct val="80000"/>
              </a:lnSpc>
              <a:spcBef>
                <a:spcPts val="400"/>
              </a:spcBef>
              <a:buSzTx/>
              <a:buNone/>
              <a:defRPr sz="1800"/>
            </a:pPr>
            <a:r>
              <a:rPr sz="1700"/>
              <a:t>Обоснование: это обусловлено необходимостью установления законодательного ограничения на создание многочисленных саморегулируемых организаций, в состав которых будут входить преимущественно аффилированные лица.</a:t>
            </a:r>
          </a:p>
          <a:p>
            <a:pPr lvl="0">
              <a:lnSpc>
                <a:spcPct val="80000"/>
              </a:lnSpc>
              <a:spcBef>
                <a:spcPts val="400"/>
              </a:spcBef>
              <a:defRPr sz="1800"/>
            </a:pPr>
            <a:endParaRPr sz="1700"/>
          </a:p>
          <a:p>
            <a:pPr lvl="0">
              <a:lnSpc>
                <a:spcPct val="80000"/>
              </a:lnSpc>
              <a:spcBef>
                <a:spcPts val="400"/>
              </a:spcBef>
              <a:buSzTx/>
              <a:buNone/>
              <a:defRPr sz="1800"/>
            </a:pPr>
            <a:r>
              <a:rPr sz="1700"/>
              <a:t>При определении количества членов саморегулируемой организации для установления правомерности общего собрания членов саморегулируемой организации и принятых общим собранием членов саморегулируемой организации решений каждое юридическое лицо, индивидуальный предприниматель должны учитываться как отдельный член саморегулируемой организации, независимо от того, являются ли они аффилированными лицами или нет.</a:t>
            </a:r>
          </a:p>
          <a:p>
            <a:pPr lvl="0">
              <a:lnSpc>
                <a:spcPct val="80000"/>
              </a:lnSpc>
              <a:spcBef>
                <a:spcPts val="400"/>
              </a:spcBef>
              <a:buSzTx/>
              <a:buNone/>
              <a:defRPr sz="1800"/>
            </a:pPr>
            <a:r>
              <a:rPr sz="1700"/>
              <a:t>Обоснование:  любое юридическое лицо и индивидуальный предприниматель, независимо от их аффилированности:</a:t>
            </a:r>
          </a:p>
          <a:p>
            <a:pPr lvl="0">
              <a:lnSpc>
                <a:spcPct val="80000"/>
              </a:lnSpc>
              <a:spcBef>
                <a:spcPts val="400"/>
              </a:spcBef>
              <a:buSzTx/>
              <a:buNone/>
              <a:defRPr sz="1800"/>
            </a:pPr>
            <a:r>
              <a:rPr sz="1700"/>
              <a:t>- являются самостоятельными субъектами хозяйственной деятельности и, соответственно, самостоятельными членами саморегулируемой организации.</a:t>
            </a:r>
          </a:p>
          <a:p>
            <a:pPr lvl="0">
              <a:lnSpc>
                <a:spcPct val="80000"/>
              </a:lnSpc>
              <a:spcBef>
                <a:spcPts val="400"/>
              </a:spcBef>
              <a:buSzTx/>
              <a:buNone/>
              <a:defRPr sz="1800"/>
            </a:pPr>
            <a:r>
              <a:rPr sz="1700"/>
              <a:t>- самостоятельно приобретают членство в саморегулируемой организации, должны уплачивать предусмотренные ГрК РФ взносы и получать свидетельства о допуске к работам, которые оказывают влияние на безопасность объектов капитального строительства.</a:t>
            </a:r>
          </a:p>
        </p:txBody>
      </p:sp>
    </p:spTree>
  </p:cSld>
  <p:clrMapOvr>
    <a:masterClrMapping/>
  </p:clrMapOvr>
  <p:transition spd="med"/>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 name="Shape 134"/>
          <p:cNvSpPr>
            <a:spLocks noGrp="1"/>
          </p:cNvSpPr>
          <p:nvPr>
            <p:ph type="body" idx="1"/>
          </p:nvPr>
        </p:nvSpPr>
        <p:spPr>
          <a:xfrm>
            <a:off x="457200" y="332655"/>
            <a:ext cx="8229600" cy="6192690"/>
          </a:xfrm>
          <a:prstGeom prst="rect">
            <a:avLst/>
          </a:prstGeom>
        </p:spPr>
        <p:txBody>
          <a:bodyPr/>
          <a:lstStyle/>
          <a:p>
            <a:pPr lvl="0">
              <a:lnSpc>
                <a:spcPct val="80000"/>
              </a:lnSpc>
              <a:spcBef>
                <a:spcPts val="600"/>
              </a:spcBef>
              <a:buSzTx/>
              <a:buNone/>
              <a:defRPr sz="1800"/>
            </a:pPr>
            <a:r>
              <a:rPr sz="2700"/>
              <a:t>Ч.8 ст.24.2 Закона об оценочной деятельности:</a:t>
            </a:r>
          </a:p>
          <a:p>
            <a:pPr lvl="0">
              <a:lnSpc>
                <a:spcPct val="80000"/>
              </a:lnSpc>
              <a:spcBef>
                <a:spcPts val="600"/>
              </a:spcBef>
              <a:buSzTx/>
              <a:buNone/>
              <a:defRPr sz="1800"/>
            </a:pPr>
            <a:r>
              <a:rPr sz="2700"/>
              <a:t>Не более чем двадцать пять процентов членов коллегиального органа управления саморегулируемой организации оценщиков должны составлять лица, не являющиеся членами саморегулируемой организации оценщиков и (или) их аффилированными лицами.</a:t>
            </a:r>
          </a:p>
          <a:p>
            <a:pPr lvl="0">
              <a:lnSpc>
                <a:spcPct val="80000"/>
              </a:lnSpc>
              <a:spcBef>
                <a:spcPts val="600"/>
              </a:spcBef>
              <a:buSzTx/>
              <a:buNone/>
              <a:defRPr sz="1800"/>
            </a:pPr>
            <a:r>
              <a:rPr sz="2700"/>
              <a:t>П.14, 15 Ст.25.1 Закона о банкротстве:</a:t>
            </a:r>
          </a:p>
          <a:p>
            <a:pPr lvl="0">
              <a:lnSpc>
                <a:spcPct val="80000"/>
              </a:lnSpc>
              <a:spcBef>
                <a:spcPts val="600"/>
              </a:spcBef>
              <a:buSzTx/>
              <a:buNone/>
              <a:defRPr sz="1800"/>
            </a:pPr>
            <a:r>
              <a:rPr sz="2700"/>
              <a:t>Размещение средств компенсационного фонда саморегулируемой организации в целях их сохранения и прироста, их инвестирование осуществляются управляющей компанией, которая обязана соблюдать требование о запрете быть аффилированным лицом саморегулируемой организации и специализированного депозитария или их аффилированными лицами.</a:t>
            </a:r>
          </a:p>
        </p:txBody>
      </p:sp>
    </p:spTree>
  </p:cSld>
  <p:clrMapOvr>
    <a:masterClrMapping/>
  </p:clrMapOvr>
  <p:transition spd="med"/>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 name="Shape 136"/>
          <p:cNvSpPr>
            <a:spLocks noGrp="1"/>
          </p:cNvSpPr>
          <p:nvPr>
            <p:ph type="body" idx="1"/>
          </p:nvPr>
        </p:nvSpPr>
        <p:spPr>
          <a:xfrm>
            <a:off x="457200" y="525386"/>
            <a:ext cx="8229600" cy="6192689"/>
          </a:xfrm>
          <a:prstGeom prst="rect">
            <a:avLst/>
          </a:prstGeom>
        </p:spPr>
        <p:txBody>
          <a:bodyPr/>
          <a:lstStyle/>
          <a:p>
            <a:pPr marL="332613" lvl="0" indent="-332613" defTabSz="886968">
              <a:lnSpc>
                <a:spcPct val="80000"/>
              </a:lnSpc>
              <a:spcBef>
                <a:spcPts val="300"/>
              </a:spcBef>
              <a:buSzTx/>
              <a:buNone/>
              <a:defRPr sz="1800"/>
            </a:pPr>
            <a:r>
              <a:rPr sz="1649"/>
              <a:t>Проблема взаимосвязано сути применительно к категории "заинтересованные лица".</a:t>
            </a:r>
          </a:p>
          <a:p>
            <a:pPr marL="332613" lvl="0" indent="-332613" defTabSz="886968">
              <a:lnSpc>
                <a:spcPct val="80000"/>
              </a:lnSpc>
              <a:spcBef>
                <a:spcPts val="300"/>
              </a:spcBef>
              <a:buSzTx/>
              <a:buNone/>
              <a:defRPr sz="1800"/>
            </a:pPr>
            <a:endParaRPr sz="1649"/>
          </a:p>
          <a:p>
            <a:pPr marL="332613" lvl="0" indent="-332613" defTabSz="886968">
              <a:lnSpc>
                <a:spcPct val="80000"/>
              </a:lnSpc>
              <a:spcBef>
                <a:spcPts val="300"/>
              </a:spcBef>
              <a:buSzTx/>
              <a:buNone/>
              <a:defRPr sz="1800"/>
            </a:pPr>
            <a:r>
              <a:rPr sz="1649"/>
              <a:t>Статья 8. Заинтересованные лица. Конфликт интересов</a:t>
            </a:r>
          </a:p>
          <a:p>
            <a:pPr marL="332613" lvl="0" indent="-332613" defTabSz="886968">
              <a:lnSpc>
                <a:spcPct val="80000"/>
              </a:lnSpc>
              <a:spcBef>
                <a:spcPts val="300"/>
              </a:spcBef>
              <a:buSzTx/>
              <a:buNone/>
              <a:defRPr sz="1800"/>
            </a:pPr>
            <a:r>
              <a:rPr sz="1649"/>
              <a:t>1. В целях настоящего Федерального закона под заинтересованными лицами понимаются члены саморегулируемой организации, лица, входящие в состав органов управления саморегулируемой организации, ее работники, действующие на основании трудового договора или гражданско-правового договора.</a:t>
            </a:r>
          </a:p>
          <a:p>
            <a:pPr marL="332613" lvl="0" indent="-332613" defTabSz="886968">
              <a:lnSpc>
                <a:spcPct val="80000"/>
              </a:lnSpc>
              <a:spcBef>
                <a:spcPts val="300"/>
              </a:spcBef>
              <a:buSzTx/>
              <a:buNone/>
              <a:defRPr sz="1800"/>
            </a:pPr>
            <a:r>
              <a:rPr sz="1649"/>
              <a:t>2. В целях настоящего Федерального закона под личной заинтересованностью указанных в части 1 настоящей статьи лиц понимается материальная или иная заинтересованность, которая влияет или может повлиять на обеспечение прав и законных интересов саморегулируемой организации и (или) ее членов.</a:t>
            </a:r>
          </a:p>
          <a:p>
            <a:pPr marL="332613" lvl="0" indent="-332613" defTabSz="886968">
              <a:lnSpc>
                <a:spcPct val="80000"/>
              </a:lnSpc>
              <a:spcBef>
                <a:spcPts val="300"/>
              </a:spcBef>
              <a:buSzTx/>
              <a:buNone/>
              <a:defRPr sz="1800"/>
            </a:pPr>
            <a:r>
              <a:rPr sz="1649"/>
              <a:t>3. В целях настоящего Федерального закона под конфликтом интересов понимается ситуация, при которой личная заинтересованность указанных в части 1 настоящей статьи лиц влияет или может повлиять на исполнение ими своих профессиональных обязанностей и (или) влечет за собой возникновение противоречия между такой личной заинтересованностью и законными интересами саморегулируемой организации или угрозу возникновения противоречия, которое способно привести к причинению вреда законным интересам саморегулируемой организации.</a:t>
            </a:r>
          </a:p>
          <a:p>
            <a:pPr marL="332613" lvl="0" indent="-332613" defTabSz="886968">
              <a:lnSpc>
                <a:spcPct val="80000"/>
              </a:lnSpc>
              <a:spcBef>
                <a:spcPts val="300"/>
              </a:spcBef>
              <a:buSzTx/>
              <a:buNone/>
              <a:defRPr sz="1800"/>
            </a:pPr>
            <a:r>
              <a:rPr sz="1649"/>
              <a:t>4. Заинтересованные лица должны соблюдать интересы саморегулируемой организации, прежде всего в отношении целей ее деятельности, и не должны использовать возможности, связанные с осуществлением ими своих профессиональных обязанностей, или допускать использование таких возможностей в целях, противоречащих целям, указанным в учредительных документах некоммерческой организации.</a:t>
            </a:r>
          </a:p>
          <a:p>
            <a:pPr marL="332613" lvl="0" indent="-332613" defTabSz="886968">
              <a:lnSpc>
                <a:spcPct val="80000"/>
              </a:lnSpc>
              <a:spcBef>
                <a:spcPts val="300"/>
              </a:spcBef>
              <a:buSzTx/>
              <a:buNone/>
              <a:defRPr sz="1800"/>
            </a:pPr>
            <a:r>
              <a:rPr sz="1649"/>
              <a:t>.</a:t>
            </a:r>
          </a:p>
        </p:txBody>
      </p:sp>
    </p:spTree>
  </p:cSld>
  <p:clrMapOvr>
    <a:masterClrMapping/>
  </p:clrMapOvr>
  <p:transition spd="med"/>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 name="Shape 138"/>
          <p:cNvSpPr>
            <a:spLocks noGrp="1"/>
          </p:cNvSpPr>
          <p:nvPr>
            <p:ph type="body" idx="1"/>
          </p:nvPr>
        </p:nvSpPr>
        <p:spPr>
          <a:xfrm>
            <a:off x="457200" y="332655"/>
            <a:ext cx="8229600" cy="6192690"/>
          </a:xfrm>
          <a:prstGeom prst="rect">
            <a:avLst/>
          </a:prstGeom>
        </p:spPr>
        <p:txBody>
          <a:bodyPr/>
          <a:lstStyle/>
          <a:p>
            <a:pPr marL="329184" lvl="0" indent="-329184" defTabSz="877823">
              <a:lnSpc>
                <a:spcPct val="80000"/>
              </a:lnSpc>
              <a:spcBef>
                <a:spcPts val="500"/>
              </a:spcBef>
              <a:buSzTx/>
              <a:buNone/>
              <a:defRPr sz="1800"/>
            </a:pPr>
            <a:r>
              <a:rPr sz="2112"/>
              <a:t>Пост. ФАС МО от 10.02.2014 N Ф05-17262/2013 по делу N А40-3938/13-112-40</a:t>
            </a:r>
          </a:p>
          <a:p>
            <a:pPr marL="329184" lvl="0" indent="-329184" defTabSz="877823">
              <a:lnSpc>
                <a:spcPct val="80000"/>
              </a:lnSpc>
              <a:spcBef>
                <a:spcPts val="500"/>
              </a:spcBef>
              <a:buSzTx/>
              <a:buNone/>
              <a:defRPr sz="1800"/>
            </a:pPr>
            <a:r>
              <a:rPr sz="2112"/>
              <a:t>Исходя из системного толкования положений ст.27 Федерального закона "О некоммерческих организациях" и ст.8 ФЗ "О саморегулируемых организациях" для признания оспариваемой сделки недействительной необходимо два условия: наличие заинтересованности и конфликт интересов.</a:t>
            </a:r>
          </a:p>
          <a:p>
            <a:pPr marL="329184" lvl="0" indent="-329184" defTabSz="877823">
              <a:lnSpc>
                <a:spcPct val="80000"/>
              </a:lnSpc>
              <a:spcBef>
                <a:spcPts val="500"/>
              </a:spcBef>
              <a:buSzTx/>
              <a:buNone/>
              <a:defRPr sz="1800"/>
            </a:pPr>
            <a:endParaRPr sz="2112"/>
          </a:p>
          <a:p>
            <a:pPr marL="329184" lvl="0" indent="-329184" defTabSz="877823">
              <a:lnSpc>
                <a:spcPct val="80000"/>
              </a:lnSpc>
              <a:spcBef>
                <a:spcPts val="500"/>
              </a:spcBef>
              <a:buSzTx/>
              <a:buNone/>
              <a:defRPr sz="1800"/>
            </a:pPr>
            <a:r>
              <a:rPr sz="2112"/>
              <a:t>Постановление Девятого арбитражного апелляционного суда от 26.08.2014 N 09АП-30601/2014-ГК по делу N А40-25124/13</a:t>
            </a:r>
          </a:p>
          <a:p>
            <a:pPr marL="329184" lvl="0" indent="-329184" defTabSz="877823">
              <a:lnSpc>
                <a:spcPct val="80000"/>
              </a:lnSpc>
              <a:spcBef>
                <a:spcPts val="500"/>
              </a:spcBef>
              <a:buSzTx/>
              <a:buNone/>
              <a:defRPr sz="1800"/>
            </a:pPr>
            <a:r>
              <a:rPr sz="2112"/>
              <a:t>Согласно ч.3 ст.8 Закона о СРО конфликт интересов должен быть неразрывно связан с личной заинтересованностью членов СРО, лиц, входящих в состав органов управления СРО, ее работников, действующих на основании трудового или гражданско-правового договора.</a:t>
            </a:r>
          </a:p>
          <a:p>
            <a:pPr marL="329184" lvl="0" indent="-329184" defTabSz="877823">
              <a:lnSpc>
                <a:spcPct val="80000"/>
              </a:lnSpc>
              <a:spcBef>
                <a:spcPts val="500"/>
              </a:spcBef>
              <a:buSzTx/>
              <a:buNone/>
              <a:defRPr sz="1800"/>
            </a:pPr>
            <a:endParaRPr sz="2112"/>
          </a:p>
          <a:p>
            <a:pPr marL="329184" lvl="0" indent="-329184" defTabSz="877823">
              <a:lnSpc>
                <a:spcPct val="80000"/>
              </a:lnSpc>
              <a:spcBef>
                <a:spcPts val="500"/>
              </a:spcBef>
              <a:buSzTx/>
              <a:buNone/>
              <a:defRPr sz="1800"/>
            </a:pPr>
            <a:r>
              <a:rPr sz="2112"/>
              <a:t>Пост. 3 ААС от 31.01.2014 по делу N А33-9383/2010д147</a:t>
            </a:r>
          </a:p>
          <a:p>
            <a:pPr marL="329184" lvl="0" indent="-329184" defTabSz="877823">
              <a:lnSpc>
                <a:spcPct val="80000"/>
              </a:lnSpc>
              <a:spcBef>
                <a:spcPts val="500"/>
              </a:spcBef>
              <a:buSzTx/>
              <a:buNone/>
              <a:defRPr sz="1800"/>
            </a:pPr>
            <a:r>
              <a:rPr sz="2112"/>
              <a:t>По смыслу ст.8 Закона о СРО понятие заинтересованности и конфликта интересов в указанной норме закона дается для целей соблюдения интересов саморегулируемой организации.</a:t>
            </a:r>
          </a:p>
        </p:txBody>
      </p:sp>
    </p:spTree>
  </p:cSld>
  <p:clrMapOvr>
    <a:masterClrMapping/>
  </p:clrMapOvr>
  <p:transition spd="med"/>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Shape 140"/>
          <p:cNvSpPr>
            <a:spLocks noGrp="1"/>
          </p:cNvSpPr>
          <p:nvPr>
            <p:ph type="body" idx="1"/>
          </p:nvPr>
        </p:nvSpPr>
        <p:spPr>
          <a:xfrm>
            <a:off x="457200" y="332655"/>
            <a:ext cx="8229600" cy="6192690"/>
          </a:xfrm>
          <a:prstGeom prst="rect">
            <a:avLst/>
          </a:prstGeom>
        </p:spPr>
        <p:txBody>
          <a:bodyPr/>
          <a:lstStyle/>
          <a:p>
            <a:pPr lvl="0" algn="ctr">
              <a:lnSpc>
                <a:spcPct val="80000"/>
              </a:lnSpc>
              <a:spcBef>
                <a:spcPts val="400"/>
              </a:spcBef>
              <a:buSzTx/>
              <a:buNone/>
              <a:defRPr sz="1800"/>
            </a:pPr>
            <a:r>
              <a:rPr sz="1700" b="1">
                <a:solidFill>
                  <a:srgbClr val="FF0000"/>
                </a:solidFill>
              </a:rPr>
              <a:t>Заинтересованность в условиях корпоративного конфликта.</a:t>
            </a:r>
            <a:endParaRPr sz="1700"/>
          </a:p>
          <a:p>
            <a:pPr lvl="0">
              <a:lnSpc>
                <a:spcPct val="80000"/>
              </a:lnSpc>
              <a:spcBef>
                <a:spcPts val="400"/>
              </a:spcBef>
              <a:defRPr sz="1800"/>
            </a:pPr>
            <a:r>
              <a:rPr sz="1700"/>
              <a:t>На оспариваемом собрании не имелось кворума. Для искусственного создания кворума к участию в собрании и голосованию были допущены в том числе организации, которые не являются членами Партнерства (подписаны приказы о принятии в члены 156 организаций без решения совета Партнерства и выданы Свидетельства о допуске, которые не доказывают факт принятия указанных организаций в члены Партнерства, поскольку выданы не Партнерством, а гражданином который в период выдачи данных свидетельств не являлся уполномоченным лицом).</a:t>
            </a:r>
          </a:p>
          <a:p>
            <a:pPr lvl="0">
              <a:lnSpc>
                <a:spcPct val="80000"/>
              </a:lnSpc>
              <a:spcBef>
                <a:spcPts val="400"/>
              </a:spcBef>
              <a:defRPr sz="1800"/>
            </a:pPr>
            <a:r>
              <a:rPr sz="1700"/>
              <a:t>Лица, созвавшие собрание допустили к участию в нем и голосованию по вопросам повестки дня в том числе представителей организаций, которые не были приняты в члены Партнерства в порядке, установленном уставом и положением о членстве в Партнерстве.</a:t>
            </a:r>
          </a:p>
          <a:p>
            <a:pPr lvl="0">
              <a:lnSpc>
                <a:spcPct val="80000"/>
              </a:lnSpc>
              <a:spcBef>
                <a:spcPts val="400"/>
              </a:spcBef>
              <a:defRPr sz="1800"/>
            </a:pPr>
            <a:r>
              <a:rPr sz="1700"/>
              <a:t>Нарушены порядка созыва и проведения внеочередного общего собрания членов Партнерства, поскольку советом Партнерства самостоятельное решение о проведении такого собрания не принималось, а директор Партнерства или инициативная группа с таким предложением в совет не обращались, члены Партнерства не были уведомлены о собрании, истец не смог принять участие в собрании.</a:t>
            </a:r>
          </a:p>
          <a:p>
            <a:pPr lvl="0">
              <a:lnSpc>
                <a:spcPct val="80000"/>
              </a:lnSpc>
              <a:spcBef>
                <a:spcPts val="400"/>
              </a:spcBef>
              <a:defRPr sz="1800"/>
            </a:pPr>
            <a:r>
              <a:rPr sz="1700"/>
              <a:t>Оспариваемыми решениями нарушены права истца на управление Партнерством, предусмотренные п.3ст.8 Закона о СРО.</a:t>
            </a:r>
          </a:p>
          <a:p>
            <a:pPr lvl="0">
              <a:lnSpc>
                <a:spcPct val="80000"/>
              </a:lnSpc>
              <a:spcBef>
                <a:spcPts val="400"/>
              </a:spcBef>
              <a:buSzTx/>
              <a:buNone/>
              <a:defRPr sz="1800"/>
            </a:pPr>
            <a:r>
              <a:rPr sz="1700"/>
              <a:t>Постановление Тринадцатого арбитражного апелляционного суда от 21.02.2012 по делу N А56-41424/2011</a:t>
            </a:r>
          </a:p>
          <a:p>
            <a:pPr lvl="0">
              <a:lnSpc>
                <a:spcPct val="80000"/>
              </a:lnSpc>
              <a:spcBef>
                <a:spcPts val="400"/>
              </a:spcBef>
              <a:buSzTx/>
              <a:buNone/>
              <a:defRPr sz="1800"/>
            </a:pPr>
            <a:r>
              <a:rPr sz="1700"/>
              <a:t>Постановление Тринадцатого арбитражного апелляционного суда от 22.03.2012 по делу N А56-34673/2011</a:t>
            </a:r>
          </a:p>
        </p:txBody>
      </p:sp>
    </p:spTree>
  </p:cSld>
  <p:clrMapOvr>
    <a:masterClrMapping/>
  </p:clrMapOvr>
  <p:transition spd="med"/>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 name="Shape 142"/>
          <p:cNvSpPr>
            <a:spLocks noGrp="1"/>
          </p:cNvSpPr>
          <p:nvPr>
            <p:ph type="body" idx="1"/>
          </p:nvPr>
        </p:nvSpPr>
        <p:spPr>
          <a:xfrm>
            <a:off x="457200" y="332655"/>
            <a:ext cx="8229600" cy="6192690"/>
          </a:xfrm>
          <a:prstGeom prst="rect">
            <a:avLst/>
          </a:prstGeom>
        </p:spPr>
        <p:txBody>
          <a:bodyPr/>
          <a:lstStyle/>
          <a:p>
            <a:pPr lvl="0">
              <a:spcBef>
                <a:spcPts val="600"/>
              </a:spcBef>
              <a:buSzTx/>
              <a:buNone/>
              <a:defRPr sz="1800"/>
            </a:pPr>
            <a:r>
              <a:rPr sz="2600"/>
              <a:t>Постановление 1 ААС от 15.10.2010 по делу N А11-3406/2010</a:t>
            </a:r>
          </a:p>
          <a:p>
            <a:pPr lvl="0">
              <a:spcBef>
                <a:spcPts val="600"/>
              </a:spcBef>
              <a:buSzTx/>
              <a:buNone/>
              <a:defRPr sz="1800"/>
            </a:pPr>
            <a:r>
              <a:rPr sz="2600"/>
              <a:t>По делу о признании частично незаконными решений общих собраний членов партнерства.</a:t>
            </a:r>
          </a:p>
          <a:p>
            <a:pPr lvl="0">
              <a:spcBef>
                <a:spcPts val="600"/>
              </a:spcBef>
              <a:buSzTx/>
              <a:buNone/>
              <a:defRPr sz="1800"/>
            </a:pPr>
            <a:r>
              <a:rPr sz="2600"/>
              <a:t>Общее собрание СРО вправе принять решение об использовании имущества некоммерческого партнерства - поступлений в виде членских и целевых взносов. </a:t>
            </a:r>
            <a:r>
              <a:rPr sz="2600" b="1">
                <a:solidFill>
                  <a:srgbClr val="FF0000"/>
                </a:solidFill>
              </a:rPr>
              <a:t>Направление денежных средств партнерства в благотворительные фонды и фонд материальной поддержки ветеранов </a:t>
            </a:r>
            <a:r>
              <a:rPr sz="2600"/>
              <a:t>не противоречит задачам и функциям, определенным его уставом.</a:t>
            </a:r>
          </a:p>
          <a:p>
            <a:pPr lvl="0">
              <a:spcBef>
                <a:spcPts val="600"/>
              </a:spcBef>
              <a:buSzTx/>
              <a:buNone/>
              <a:defRPr sz="1800"/>
            </a:pPr>
            <a:r>
              <a:rPr sz="2600"/>
              <a:t>Конфликта интересов здесь тоже нет.</a:t>
            </a:r>
          </a:p>
        </p:txBody>
      </p:sp>
    </p:spTree>
  </p:cSld>
  <p:clrMapOvr>
    <a:masterClrMapping/>
  </p:clrMapOvr>
  <p:transition spd="med"/>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 name="Shape 144"/>
          <p:cNvSpPr>
            <a:spLocks noGrp="1"/>
          </p:cNvSpPr>
          <p:nvPr>
            <p:ph type="body" idx="1"/>
          </p:nvPr>
        </p:nvSpPr>
        <p:spPr>
          <a:xfrm>
            <a:off x="457200" y="332655"/>
            <a:ext cx="8229600" cy="6192690"/>
          </a:xfrm>
          <a:prstGeom prst="rect">
            <a:avLst/>
          </a:prstGeom>
        </p:spPr>
        <p:txBody>
          <a:bodyPr/>
          <a:lstStyle/>
          <a:p>
            <a:pPr marL="339470" lvl="0" indent="-339470" defTabSz="905255">
              <a:lnSpc>
                <a:spcPct val="80000"/>
              </a:lnSpc>
              <a:spcBef>
                <a:spcPts val="500"/>
              </a:spcBef>
              <a:buSzTx/>
              <a:buNone/>
              <a:defRPr sz="1800"/>
            </a:pPr>
            <a:r>
              <a:rPr sz="2178"/>
              <a:t>Постановление Девятого арбитражного апелляционного суда от 26.08.2014 N 09АП-30601/2014-ГК по делу N А40-25124/13</a:t>
            </a:r>
          </a:p>
          <a:p>
            <a:pPr marL="339470" lvl="0" indent="-339470" defTabSz="905255">
              <a:lnSpc>
                <a:spcPct val="80000"/>
              </a:lnSpc>
              <a:spcBef>
                <a:spcPts val="500"/>
              </a:spcBef>
              <a:buSzTx/>
              <a:buNone/>
              <a:defRPr sz="1800"/>
            </a:pPr>
            <a:endParaRPr sz="2178"/>
          </a:p>
          <a:p>
            <a:pPr marL="339470" lvl="0" indent="-339470" defTabSz="905255">
              <a:lnSpc>
                <a:spcPct val="80000"/>
              </a:lnSpc>
              <a:spcBef>
                <a:spcPts val="500"/>
              </a:spcBef>
              <a:buSzTx/>
              <a:buNone/>
              <a:defRPr sz="1800"/>
            </a:pPr>
            <a:r>
              <a:rPr sz="2178"/>
              <a:t>СРО принимало разнообразные меры дисциплинарного воздействия в отношении своего члена (выносились предписания и  предупреждения об обязательном устранении выявленных нарушений, о приостановлении действия свидетельства). </a:t>
            </a:r>
          </a:p>
          <a:p>
            <a:pPr marL="339470" lvl="0" indent="-339470" defTabSz="905255">
              <a:lnSpc>
                <a:spcPct val="80000"/>
              </a:lnSpc>
              <a:spcBef>
                <a:spcPts val="500"/>
              </a:spcBef>
              <a:buSzTx/>
              <a:buNone/>
              <a:defRPr sz="1800"/>
            </a:pPr>
            <a:r>
              <a:rPr sz="2178"/>
              <a:t>Однако исключен член СРО был за неуплату членских взносов. Оплата членских взносов является встречным обязательством, обязанность членов по оплате членских взносов возникает из фактического нахождения их в членах Партнерства.</a:t>
            </a:r>
          </a:p>
          <a:p>
            <a:pPr marL="339470" lvl="0" indent="-339470" defTabSz="905255">
              <a:lnSpc>
                <a:spcPct val="80000"/>
              </a:lnSpc>
              <a:spcBef>
                <a:spcPts val="500"/>
              </a:spcBef>
              <a:buSzTx/>
              <a:buNone/>
              <a:defRPr sz="1800"/>
            </a:pPr>
            <a:r>
              <a:rPr sz="2178"/>
              <a:t>Истец расценил такие действия как личную заинтересованность.</a:t>
            </a:r>
          </a:p>
          <a:p>
            <a:pPr marL="339470" lvl="0" indent="-339470" defTabSz="905255">
              <a:lnSpc>
                <a:spcPct val="80000"/>
              </a:lnSpc>
              <a:spcBef>
                <a:spcPts val="500"/>
              </a:spcBef>
              <a:buSzTx/>
              <a:buNone/>
              <a:defRPr sz="1800"/>
            </a:pPr>
            <a:r>
              <a:rPr sz="2178"/>
              <a:t>Суд не согласился, т.к. саморегулируемая организация в силу ст.12 ГК РФ и п.2 ст.55.7 ГрК РФ вправе выбрать способ защиты своего нарушенного права. При этом исключение участника из саморегулируемой организации в связи с неуплатой участником членских взносов является правом, а не обязанностью саморегулируемой организации. </a:t>
            </a:r>
          </a:p>
        </p:txBody>
      </p:sp>
    </p:spTree>
  </p:cSld>
  <p:clrMapOvr>
    <a:masterClrMapping/>
  </p:clrMapOvr>
  <p:transition spd="med"/>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Shape 146"/>
          <p:cNvSpPr>
            <a:spLocks noGrp="1"/>
          </p:cNvSpPr>
          <p:nvPr>
            <p:ph type="body" idx="1"/>
          </p:nvPr>
        </p:nvSpPr>
        <p:spPr>
          <a:xfrm>
            <a:off x="457200" y="332656"/>
            <a:ext cx="8507288" cy="6336704"/>
          </a:xfrm>
          <a:prstGeom prst="rect">
            <a:avLst/>
          </a:prstGeom>
        </p:spPr>
        <p:txBody>
          <a:bodyPr/>
          <a:lstStyle/>
          <a:p>
            <a:pPr lvl="0">
              <a:lnSpc>
                <a:spcPct val="80000"/>
              </a:lnSpc>
              <a:spcBef>
                <a:spcPts val="500"/>
              </a:spcBef>
              <a:buSzTx/>
              <a:buNone/>
              <a:defRPr sz="2400"/>
            </a:pPr>
            <a:endParaRP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Shape 58"/>
          <p:cNvSpPr>
            <a:spLocks noGrp="1"/>
          </p:cNvSpPr>
          <p:nvPr>
            <p:ph type="body" idx="1"/>
          </p:nvPr>
        </p:nvSpPr>
        <p:spPr>
          <a:xfrm>
            <a:off x="457200" y="332655"/>
            <a:ext cx="8229600" cy="6192690"/>
          </a:xfrm>
          <a:prstGeom prst="rect">
            <a:avLst/>
          </a:prstGeom>
        </p:spPr>
        <p:txBody>
          <a:bodyPr/>
          <a:lstStyle/>
          <a:p>
            <a:pPr lvl="0">
              <a:lnSpc>
                <a:spcPct val="80000"/>
              </a:lnSpc>
              <a:spcBef>
                <a:spcPts val="500"/>
              </a:spcBef>
              <a:buSzTx/>
              <a:buNone/>
              <a:defRPr sz="1800"/>
            </a:pPr>
            <a:r>
              <a:rPr sz="2400"/>
              <a:t>Постановление Президиума ВАС РФ от 04.06.2013 N 37/13 по делу N А23-584/2011</a:t>
            </a:r>
          </a:p>
          <a:p>
            <a:pPr lvl="0">
              <a:lnSpc>
                <a:spcPct val="80000"/>
              </a:lnSpc>
              <a:spcBef>
                <a:spcPts val="500"/>
              </a:spcBef>
              <a:buSzTx/>
              <a:buNone/>
              <a:defRPr sz="1800"/>
            </a:pPr>
            <a:endParaRPr sz="2400"/>
          </a:p>
          <a:p>
            <a:pPr lvl="0">
              <a:lnSpc>
                <a:spcPct val="80000"/>
              </a:lnSpc>
              <a:spcBef>
                <a:spcPts val="500"/>
              </a:spcBef>
              <a:buSzTx/>
              <a:buNone/>
              <a:defRPr sz="1800"/>
            </a:pPr>
            <a:r>
              <a:rPr sz="2400"/>
              <a:t>Требование: О взыскании неосновательного обогащения, возникшего вследствие неоплаты работ по очистке инженерных систем отопления и водоотведения.</a:t>
            </a:r>
          </a:p>
          <a:p>
            <a:pPr lvl="0">
              <a:lnSpc>
                <a:spcPct val="80000"/>
              </a:lnSpc>
              <a:spcBef>
                <a:spcPts val="500"/>
              </a:spcBef>
              <a:buSzTx/>
              <a:buNone/>
              <a:defRPr sz="1800"/>
            </a:pPr>
            <a:r>
              <a:rPr sz="2400"/>
              <a:t>Обстоятельства: Истцом выполнены подрядные работы для государственного учреждения в отсутствие заключенного государственного контракта.</a:t>
            </a:r>
          </a:p>
          <a:p>
            <a:pPr lvl="0">
              <a:lnSpc>
                <a:spcPct val="80000"/>
              </a:lnSpc>
              <a:spcBef>
                <a:spcPts val="500"/>
              </a:spcBef>
              <a:buSzTx/>
              <a:buNone/>
              <a:defRPr sz="1800"/>
            </a:pPr>
            <a:r>
              <a:rPr sz="2400"/>
              <a:t>Решение: В иске отказано, так как выполнение работ без государственного контракта, подлежащего заключению в соответствии с ФЗ от 21.07.2005 N 94-ФЗ, свидетельствует о том, что лицо не могло не знать, что работы выполняются им при отсутствии обязательства; истцом не доказаны необходимость проведения работ и сам факт их выполнения.</a:t>
            </a:r>
          </a:p>
        </p:txBody>
      </p:sp>
    </p:spTree>
  </p:cSld>
  <p:clrMapOvr>
    <a:masterClrMapping/>
  </p:clrMapOvr>
  <p:transition spd="med"/>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 name="Shape 148"/>
          <p:cNvSpPr>
            <a:spLocks noGrp="1"/>
          </p:cNvSpPr>
          <p:nvPr>
            <p:ph type="body" idx="1"/>
          </p:nvPr>
        </p:nvSpPr>
        <p:spPr>
          <a:xfrm>
            <a:off x="457200" y="332656"/>
            <a:ext cx="8507288" cy="6336704"/>
          </a:xfrm>
          <a:prstGeom prst="rect">
            <a:avLst/>
          </a:prstGeom>
        </p:spPr>
        <p:txBody>
          <a:bodyPr/>
          <a:lstStyle/>
          <a:p>
            <a:pPr lvl="0">
              <a:lnSpc>
                <a:spcPct val="80000"/>
              </a:lnSpc>
              <a:spcBef>
                <a:spcPts val="500"/>
              </a:spcBef>
              <a:buSzTx/>
              <a:buNone/>
              <a:defRPr sz="2400"/>
            </a:pPr>
            <a:endParaRP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Shape 60"/>
          <p:cNvSpPr>
            <a:spLocks noGrp="1"/>
          </p:cNvSpPr>
          <p:nvPr>
            <p:ph type="body" idx="1"/>
          </p:nvPr>
        </p:nvSpPr>
        <p:spPr>
          <a:xfrm>
            <a:off x="457200" y="332656"/>
            <a:ext cx="8507288" cy="6336704"/>
          </a:xfrm>
          <a:prstGeom prst="rect">
            <a:avLst/>
          </a:prstGeom>
        </p:spPr>
        <p:txBody>
          <a:bodyPr/>
          <a:lstStyle/>
          <a:p>
            <a:pPr lvl="0">
              <a:lnSpc>
                <a:spcPct val="80000"/>
              </a:lnSpc>
              <a:spcBef>
                <a:spcPts val="500"/>
              </a:spcBef>
              <a:buSzTx/>
              <a:buNone/>
              <a:defRPr sz="1800"/>
            </a:pPr>
            <a:r>
              <a:rPr sz="2200"/>
              <a:t> Постановление Президиума Высшего Арбитражного Суда Российской Федерации № 1838/13 от 25.06.2013</a:t>
            </a:r>
          </a:p>
          <a:p>
            <a:pPr lvl="0">
              <a:lnSpc>
                <a:spcPct val="80000"/>
              </a:lnSpc>
              <a:spcBef>
                <a:spcPts val="500"/>
              </a:spcBef>
              <a:buSzTx/>
              <a:buNone/>
              <a:defRPr sz="1800"/>
            </a:pPr>
            <a:r>
              <a:rPr sz="2200" u="sng"/>
              <a:t>Администрация злоупотребляет, так как не заключила, хотя обязана была, государственный контракт</a:t>
            </a:r>
            <a:r>
              <a:rPr sz="2200"/>
              <a:t>. Требования исполнителя (перевозчика) на взыскание неосновательного обогащения удовлетворены за счет бюджета, хотя госконтракт и не заключался.</a:t>
            </a:r>
            <a:br>
              <a:rPr sz="2200"/>
            </a:br>
            <a:endParaRPr sz="2200"/>
          </a:p>
          <a:p>
            <a:pPr lvl="0">
              <a:lnSpc>
                <a:spcPct val="80000"/>
              </a:lnSpc>
              <a:spcBef>
                <a:spcPts val="500"/>
              </a:spcBef>
              <a:buSzTx/>
              <a:buNone/>
              <a:defRPr sz="1800"/>
            </a:pPr>
            <a:r>
              <a:rPr sz="2200"/>
              <a:t>Проблема: кто – гос.заказчик или его контрагент – в каждом конкретном случае действует в обход закона при отсутствии гос.контракта.</a:t>
            </a:r>
          </a:p>
          <a:p>
            <a:pPr lvl="0">
              <a:lnSpc>
                <a:spcPct val="80000"/>
              </a:lnSpc>
              <a:spcBef>
                <a:spcPts val="500"/>
              </a:spcBef>
              <a:buSzTx/>
              <a:buNone/>
              <a:defRPr sz="1800"/>
            </a:pPr>
            <a:r>
              <a:rPr sz="2200"/>
              <a:t>1) если гос.контракт отсутствует, это признак действий в обход закона и, как следствие, отказ в защите права (во взыскании неосновательного).</a:t>
            </a:r>
          </a:p>
          <a:p>
            <a:pPr lvl="0">
              <a:lnSpc>
                <a:spcPct val="80000"/>
              </a:lnSpc>
              <a:spcBef>
                <a:spcPts val="500"/>
              </a:spcBef>
              <a:buSzTx/>
              <a:buNone/>
              <a:defRPr sz="1800"/>
            </a:pPr>
            <a:r>
              <a:rPr sz="2200"/>
              <a:t>2) если при этом выявляется недобросовестное поведение стороны госзаказчика, то:</a:t>
            </a:r>
          </a:p>
          <a:p>
            <a:pPr lvl="0">
              <a:lnSpc>
                <a:spcPct val="80000"/>
              </a:lnSpc>
              <a:spcBef>
                <a:spcPts val="500"/>
              </a:spcBef>
              <a:buSzTx/>
              <a:buNone/>
              <a:defRPr sz="1800"/>
            </a:pPr>
            <a:r>
              <a:rPr sz="2200"/>
              <a:t>а) действия в обход закона перестают быть таковыми; либо</a:t>
            </a:r>
          </a:p>
          <a:p>
            <a:pPr lvl="0">
              <a:lnSpc>
                <a:spcPct val="80000"/>
              </a:lnSpc>
              <a:spcBef>
                <a:spcPts val="500"/>
              </a:spcBef>
              <a:buSzTx/>
              <a:buNone/>
              <a:defRPr sz="1800"/>
            </a:pPr>
            <a:r>
              <a:rPr sz="2200"/>
              <a:t>б) такие действия в обход закона подлежат защите ввиду нарушений со стороны гос.заказчика (недобросовестности);</a:t>
            </a:r>
          </a:p>
          <a:p>
            <a:pPr lvl="0">
              <a:lnSpc>
                <a:spcPct val="80000"/>
              </a:lnSpc>
              <a:spcBef>
                <a:spcPts val="500"/>
              </a:spcBef>
              <a:buSzTx/>
              <a:buNone/>
              <a:defRPr sz="1800"/>
            </a:pPr>
            <a:r>
              <a:rPr sz="2200"/>
              <a:t>в) персональная ответственность руководителя гос.органа.</a:t>
            </a: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Shape 62"/>
          <p:cNvSpPr>
            <a:spLocks noGrp="1"/>
          </p:cNvSpPr>
          <p:nvPr>
            <p:ph type="body" idx="1"/>
          </p:nvPr>
        </p:nvSpPr>
        <p:spPr>
          <a:xfrm>
            <a:off x="457200" y="332656"/>
            <a:ext cx="8507288" cy="6336704"/>
          </a:xfrm>
          <a:prstGeom prst="rect">
            <a:avLst/>
          </a:prstGeom>
        </p:spPr>
        <p:txBody>
          <a:bodyPr/>
          <a:lstStyle/>
          <a:p>
            <a:pPr lvl="0">
              <a:lnSpc>
                <a:spcPct val="90000"/>
              </a:lnSpc>
              <a:spcBef>
                <a:spcPts val="600"/>
              </a:spcBef>
              <a:buSzTx/>
              <a:buNone/>
              <a:defRPr sz="1800"/>
            </a:pPr>
            <a:r>
              <a:rPr sz="2900"/>
              <a:t>Определение Верховного Суда РФ от 16.09.2014 года № 41-КГ14-9 </a:t>
            </a:r>
          </a:p>
          <a:p>
            <a:pPr lvl="0">
              <a:lnSpc>
                <a:spcPct val="90000"/>
              </a:lnSpc>
              <a:spcBef>
                <a:spcPts val="600"/>
              </a:spcBef>
              <a:buSzTx/>
              <a:buNone/>
              <a:defRPr sz="1800"/>
            </a:pPr>
            <a:r>
              <a:rPr sz="2900"/>
              <a:t>Верховный Суд РФ отменил судебные акты нижестоящих судебных инстанций в рамках дела о признании недействительным договора поручительства и направил дело на новое рассмотрение в суд первой инстанции, в качестве обоснования указав, что суды, </a:t>
            </a:r>
            <a:r>
              <a:rPr sz="2900" b="1">
                <a:solidFill>
                  <a:srgbClr val="FF0000"/>
                </a:solidFill>
              </a:rPr>
              <a:t>делая вывод о том, что при заключении договора ответчиком нарушены положения статьи 10 ГК РФ</a:t>
            </a:r>
            <a:r>
              <a:rPr sz="2900"/>
              <a:t>, не указали, </a:t>
            </a:r>
            <a:r>
              <a:rPr sz="2900" b="1">
                <a:solidFill>
                  <a:srgbClr val="00B050"/>
                </a:solidFill>
              </a:rPr>
              <a:t>в чем именно выразилось намерение ответчика причинить истцу вред</a:t>
            </a:r>
            <a:r>
              <a:rPr sz="2900"/>
              <a:t>, </a:t>
            </a:r>
            <a:r>
              <a:rPr sz="2900" b="1">
                <a:solidFill>
                  <a:srgbClr val="0070C0"/>
                </a:solidFill>
              </a:rPr>
              <a:t>какую противоправную цель он преследовал при заключении договора.</a:t>
            </a: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Shape 64"/>
          <p:cNvSpPr>
            <a:spLocks noGrp="1"/>
          </p:cNvSpPr>
          <p:nvPr>
            <p:ph type="body" idx="1"/>
          </p:nvPr>
        </p:nvSpPr>
        <p:spPr>
          <a:xfrm>
            <a:off x="457200" y="332656"/>
            <a:ext cx="8507288" cy="6336704"/>
          </a:xfrm>
          <a:prstGeom prst="rect">
            <a:avLst/>
          </a:prstGeom>
        </p:spPr>
        <p:txBody>
          <a:bodyPr/>
          <a:lstStyle/>
          <a:p>
            <a:pPr marL="339470" lvl="0" indent="-339470" defTabSz="905255">
              <a:lnSpc>
                <a:spcPct val="90000"/>
              </a:lnSpc>
              <a:spcBef>
                <a:spcPts val="600"/>
              </a:spcBef>
              <a:buSzTx/>
              <a:buNone/>
              <a:defRPr sz="1800"/>
            </a:pPr>
            <a:r>
              <a:rPr sz="2673"/>
              <a:t>В пост. Пленума ВАС РФ от 30.07.2013 N 62 "О некоторых вопросах возмещения убытков лицами, входящими в состав органов юридического лица" установлены критерии определения добросовестности, недобросовестности, разумности и неразумности поведения лиц, входящих в состав органов юридического лица.</a:t>
            </a:r>
          </a:p>
          <a:p>
            <a:pPr marL="339470" lvl="0" indent="-339470" defTabSz="905255">
              <a:lnSpc>
                <a:spcPct val="90000"/>
              </a:lnSpc>
              <a:spcBef>
                <a:spcPts val="600"/>
              </a:spcBef>
              <a:buSzTx/>
              <a:buNone/>
              <a:defRPr sz="1800"/>
            </a:pPr>
            <a:r>
              <a:rPr sz="2673"/>
              <a:t>Примеры недобросовестного поведения участников гражданского оборота (вывод судов основывается на толковании положений ст.1 ГК РФ):</a:t>
            </a:r>
          </a:p>
          <a:p>
            <a:pPr marL="339470" lvl="0" indent="-339470" defTabSz="905255">
              <a:lnSpc>
                <a:spcPct val="90000"/>
              </a:lnSpc>
              <a:spcBef>
                <a:spcPts val="600"/>
              </a:spcBef>
              <a:buSzTx/>
              <a:buNone/>
              <a:defRPr sz="1800"/>
            </a:pPr>
            <a:r>
              <a:rPr sz="2673"/>
              <a:t>- требование признать незаключенным договор, фактически исполненный одной стороной (пост. 2ААС от 17.09.2013 N А82-7103/2013);</a:t>
            </a:r>
          </a:p>
          <a:p>
            <a:pPr marL="339470" lvl="0" indent="-339470" defTabSz="905255">
              <a:lnSpc>
                <a:spcPct val="90000"/>
              </a:lnSpc>
              <a:spcBef>
                <a:spcPts val="600"/>
              </a:spcBef>
              <a:buSzTx/>
              <a:buNone/>
              <a:defRPr sz="1800"/>
            </a:pPr>
            <a:r>
              <a:rPr sz="2673"/>
              <a:t>- непогашение долга, если должник не оспаривает его размер (пост. 4ААС от 25.09.2013 N А19-12249/2010).</a:t>
            </a: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Shape 66"/>
          <p:cNvSpPr>
            <a:spLocks noGrp="1"/>
          </p:cNvSpPr>
          <p:nvPr>
            <p:ph type="body" idx="1"/>
          </p:nvPr>
        </p:nvSpPr>
        <p:spPr>
          <a:xfrm>
            <a:off x="457200" y="332655"/>
            <a:ext cx="8229600" cy="6192690"/>
          </a:xfrm>
          <a:prstGeom prst="rect">
            <a:avLst/>
          </a:prstGeom>
        </p:spPr>
        <p:txBody>
          <a:bodyPr/>
          <a:lstStyle/>
          <a:p>
            <a:pPr lvl="0" algn="ctr">
              <a:lnSpc>
                <a:spcPct val="80000"/>
              </a:lnSpc>
              <a:spcBef>
                <a:spcPts val="600"/>
              </a:spcBef>
              <a:buSzTx/>
              <a:buNone/>
              <a:defRPr sz="1800"/>
            </a:pPr>
            <a:r>
              <a:rPr sz="2700" b="1">
                <a:solidFill>
                  <a:srgbClr val="FF0000"/>
                </a:solidFill>
              </a:rPr>
              <a:t>Правоспособность - членство в СРО.</a:t>
            </a:r>
            <a:endParaRPr sz="2700"/>
          </a:p>
          <a:p>
            <a:pPr lvl="0">
              <a:lnSpc>
                <a:spcPct val="80000"/>
              </a:lnSpc>
              <a:spcBef>
                <a:spcPts val="600"/>
              </a:spcBef>
              <a:buSzTx/>
              <a:buNone/>
              <a:defRPr sz="1800"/>
            </a:pPr>
            <a:r>
              <a:rPr sz="2700"/>
              <a:t>Абз.3 п.1, абз.2 п.3 ст.49 ГК РФ.</a:t>
            </a:r>
          </a:p>
          <a:p>
            <a:pPr lvl="0">
              <a:lnSpc>
                <a:spcPct val="80000"/>
              </a:lnSpc>
              <a:spcBef>
                <a:spcPts val="600"/>
              </a:spcBef>
              <a:buSzTx/>
              <a:buNone/>
              <a:defRPr sz="1800"/>
            </a:pPr>
            <a:r>
              <a:rPr sz="2700"/>
              <a:t>В случаях, предусмотренных законом, юридическое лицо может заниматься отдельными видами деятельности только на основании специального разрешения (лицензии), членства в саморегулируемой организации или выданного саморегулируемой организацией свидетельства о допуске к определенному виду работ.</a:t>
            </a:r>
          </a:p>
          <a:p>
            <a:pPr lvl="0">
              <a:lnSpc>
                <a:spcPct val="80000"/>
              </a:lnSpc>
              <a:spcBef>
                <a:spcPts val="600"/>
              </a:spcBef>
              <a:buSzTx/>
              <a:buNone/>
              <a:defRPr sz="1800"/>
            </a:pPr>
            <a:r>
              <a:rPr sz="2700"/>
              <a:t>Право возникает с момента получения разрешения (лицензии) или в указанный в нем срок, вступления ЮЛ в СРО или выдачи СРО свидетельства о допуске к определенному виду работ и прекращается при прекращении действия разрешения (лицензии), членства в СРО или выданного СРО свидетельства о допуске к определенному виду работ.</a:t>
            </a:r>
          </a:p>
        </p:txBody>
      </p:sp>
    </p:spTree>
  </p:cSld>
  <p:clrMapOvr>
    <a:masterClrMapping/>
  </p:clrMapOvr>
  <p:transition spd="med"/>
</p:sld>
</file>

<file path=ppt/theme/theme1.xml><?xml version="1.0" encoding="utf-8"?>
<a:theme xmlns:a="http://schemas.openxmlformats.org/drawingml/2006/main" name="Default">
  <a:themeElements>
    <a:clrScheme name="Default">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Default">
      <a:majorFont>
        <a:latin typeface="Helvetica Neue"/>
        <a:ea typeface="Helvetica Neue"/>
        <a:cs typeface="Helvetica Neue"/>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4F81BD"/>
          </a:solidFill>
          <a:prstDash val="solid"/>
          <a:bevel/>
        </a:ln>
        <a:effectLst>
          <a:outerShdw blurRad="38100" dist="23000" dir="5400000" rotWithShape="0">
            <a:srgbClr val="000000">
              <a:alpha val="35000"/>
            </a:srgbClr>
          </a:outerShdw>
        </a:effectLst>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4F81BD"/>
          </a:solidFill>
          <a:prstDash val="solid"/>
          <a:bevel/>
        </a:ln>
        <a:effectLst>
          <a:outerShdw blurRad="38100" dist="20000" dir="5400000" rotWithShape="0">
            <a:srgbClr val="000000">
              <a:alpha val="38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Default">
  <a:themeElements>
    <a:clrScheme name="Default">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Default">
      <a:majorFont>
        <a:latin typeface="Helvetica Neue"/>
        <a:ea typeface="Helvetica Neue"/>
        <a:cs typeface="Helvetica Neue"/>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4F81BD"/>
          </a:solidFill>
          <a:prstDash val="solid"/>
          <a:bevel/>
        </a:ln>
        <a:effectLst>
          <a:outerShdw blurRad="38100" dist="23000" dir="5400000" rotWithShape="0">
            <a:srgbClr val="000000">
              <a:alpha val="35000"/>
            </a:srgbClr>
          </a:outerShdw>
        </a:effectLst>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4F81BD"/>
          </a:solidFill>
          <a:prstDash val="solid"/>
          <a:bevel/>
        </a:ln>
        <a:effectLst>
          <a:outerShdw blurRad="38100" dist="20000" dir="5400000" rotWithShape="0">
            <a:srgbClr val="000000">
              <a:alpha val="38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3</TotalTime>
  <Words>5175</Words>
  <Application>Microsoft Office PowerPoint</Application>
  <PresentationFormat>Экран (4:3)</PresentationFormat>
  <Paragraphs>302</Paragraphs>
  <Slides>50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50</vt:i4>
      </vt:variant>
    </vt:vector>
  </HeadingPairs>
  <TitlesOfParts>
    <vt:vector size="51" baseType="lpstr">
      <vt:lpstr>Default</vt:lpstr>
      <vt:lpstr>Деятельность саморегулируемых организаций с учётом изменений гражданского законодательства</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Слайд 27</vt:lpstr>
      <vt:lpstr>Слайд 28</vt:lpstr>
      <vt:lpstr>Слайд 29</vt:lpstr>
      <vt:lpstr>Слайд 30</vt:lpstr>
      <vt:lpstr>Слайд 31</vt:lpstr>
      <vt:lpstr>Слайд 32</vt:lpstr>
      <vt:lpstr>Слайд 33</vt:lpstr>
      <vt:lpstr>Слайд 34</vt:lpstr>
      <vt:lpstr>Слайд 35</vt:lpstr>
      <vt:lpstr>Слайд 36</vt:lpstr>
      <vt:lpstr>Слайд 37</vt:lpstr>
      <vt:lpstr>Слайд 38</vt:lpstr>
      <vt:lpstr>Слайд 39</vt:lpstr>
      <vt:lpstr>Слайд 40</vt:lpstr>
      <vt:lpstr>Слайд 41</vt:lpstr>
      <vt:lpstr>Слайд 42</vt:lpstr>
      <vt:lpstr>Слайд 43</vt:lpstr>
      <vt:lpstr>Слайд 44</vt:lpstr>
      <vt:lpstr>Слайд 45</vt:lpstr>
      <vt:lpstr>Слайд 46</vt:lpstr>
      <vt:lpstr>Слайд 47</vt:lpstr>
      <vt:lpstr>Слайд 48</vt:lpstr>
      <vt:lpstr>Слайд 49</vt:lpstr>
      <vt:lpstr>Слайд 50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Деятельность саморегулируемых организаций с учётом изменений гражданского законодательства</dc:title>
  <dc:creator>Dmitrii</dc:creator>
  <cp:lastModifiedBy>Dmitrii</cp:lastModifiedBy>
  <cp:revision>4</cp:revision>
  <dcterms:modified xsi:type="dcterms:W3CDTF">2014-11-27T12:15:54Z</dcterms:modified>
</cp:coreProperties>
</file>